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57" r:id="rId2"/>
    <p:sldId id="269" r:id="rId3"/>
    <p:sldId id="259" r:id="rId4"/>
    <p:sldId id="268" r:id="rId5"/>
    <p:sldId id="271" r:id="rId6"/>
    <p:sldId id="272" r:id="rId7"/>
    <p:sldId id="274" r:id="rId8"/>
    <p:sldId id="275" r:id="rId9"/>
    <p:sldId id="276" r:id="rId10"/>
    <p:sldId id="277" r:id="rId11"/>
    <p:sldId id="278" r:id="rId12"/>
    <p:sldId id="297" r:id="rId13"/>
    <p:sldId id="279" r:id="rId14"/>
    <p:sldId id="280" r:id="rId15"/>
    <p:sldId id="281" r:id="rId16"/>
    <p:sldId id="282" r:id="rId17"/>
    <p:sldId id="284" r:id="rId18"/>
    <p:sldId id="285" r:id="rId19"/>
    <p:sldId id="286" r:id="rId20"/>
    <p:sldId id="288" r:id="rId21"/>
    <p:sldId id="290" r:id="rId22"/>
    <p:sldId id="291" r:id="rId23"/>
    <p:sldId id="292" r:id="rId24"/>
    <p:sldId id="293" r:id="rId25"/>
    <p:sldId id="294" r:id="rId26"/>
    <p:sldId id="295" r:id="rId27"/>
    <p:sldId id="296" r:id="rId28"/>
    <p:sldId id="262" r:id="rId29"/>
    <p:sldId id="264" r:id="rId30"/>
    <p:sldId id="265" r:id="rId31"/>
    <p:sldId id="26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1" d="100"/>
          <a:sy n="61" d="100"/>
        </p:scale>
        <p:origin x="99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22.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22.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21.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21.png"/></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21.png"/></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21.png"/></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21.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21.png"/></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2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image" Target="../media/image3.png"/></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21.png"/></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21.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 Id="rId4" Type="http://schemas.openxmlformats.org/officeDocument/2006/relationships/image" Target="../media/image8.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png"/><Relationship Id="rId4" Type="http://schemas.openxmlformats.org/officeDocument/2006/relationships/image" Target="../media/image1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2B55031-9676-4EE4-93F9-50FC21C807AA}" type="datetimeFigureOut">
              <a:rPr lang="en-US" smtClean="0"/>
              <a:t>3/6/2023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53907C-7F99-4EA4-A98F-D41D613B0DBF}" type="slidenum">
              <a:rPr lang="en-US" smtClean="0"/>
              <a:t>‹#›</a:t>
            </a:fld>
            <a:endParaRPr lang="en-US"/>
          </a:p>
        </p:txBody>
      </p:sp>
    </p:spTree>
    <p:extLst>
      <p:ext uri="{BB962C8B-B14F-4D97-AF65-F5344CB8AC3E}">
        <p14:creationId xmlns:p14="http://schemas.microsoft.com/office/powerpoint/2010/main" val="17937033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6A4600-6D29-44E5-BDAC-E0B5EF24C347}" type="datetimeFigureOut">
              <a:rPr lang="en-US" smtClean="0"/>
              <a:t>3/6/2023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378FC4-073E-4FBD-837E-EFA5336B2D38}" type="slidenum">
              <a:rPr lang="en-US" smtClean="0"/>
              <a:t>‹#›</a:t>
            </a:fld>
            <a:endParaRPr lang="en-US"/>
          </a:p>
        </p:txBody>
      </p:sp>
    </p:spTree>
    <p:extLst>
      <p:ext uri="{BB962C8B-B14F-4D97-AF65-F5344CB8AC3E}">
        <p14:creationId xmlns:p14="http://schemas.microsoft.com/office/powerpoint/2010/main" val="3721969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F6EB28-7C3A-482E-9F01-F5B3C9C3512C}" type="datetime1">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95863-2509-495E-A4D3-2D1EB08AA326}" type="slidenum">
              <a:rPr lang="en-US" smtClean="0"/>
              <a:t>‹#›</a:t>
            </a:fld>
            <a:endParaRPr lang="en-US"/>
          </a:p>
        </p:txBody>
      </p:sp>
    </p:spTree>
    <p:extLst>
      <p:ext uri="{BB962C8B-B14F-4D97-AF65-F5344CB8AC3E}">
        <p14:creationId xmlns:p14="http://schemas.microsoft.com/office/powerpoint/2010/main" val="3469221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A1417C-CA97-4532-9D04-41AF4EE017FA}" type="datetime1">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95863-2509-495E-A4D3-2D1EB08AA326}" type="slidenum">
              <a:rPr lang="en-US" smtClean="0"/>
              <a:t>‹#›</a:t>
            </a:fld>
            <a:endParaRPr lang="en-US"/>
          </a:p>
        </p:txBody>
      </p:sp>
    </p:spTree>
    <p:extLst>
      <p:ext uri="{BB962C8B-B14F-4D97-AF65-F5344CB8AC3E}">
        <p14:creationId xmlns:p14="http://schemas.microsoft.com/office/powerpoint/2010/main" val="2165116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CB9166-FED1-4F98-BF9A-6BAE620783C7}" type="datetime1">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95863-2509-495E-A4D3-2D1EB08AA326}" type="slidenum">
              <a:rPr lang="en-US" smtClean="0"/>
              <a:t>‹#›</a:t>
            </a:fld>
            <a:endParaRPr lang="en-US"/>
          </a:p>
        </p:txBody>
      </p:sp>
    </p:spTree>
    <p:extLst>
      <p:ext uri="{BB962C8B-B14F-4D97-AF65-F5344CB8AC3E}">
        <p14:creationId xmlns:p14="http://schemas.microsoft.com/office/powerpoint/2010/main" val="3166463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5FB94A-2270-4514-AFC7-58285840288B}" type="datetime1">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95863-2509-495E-A4D3-2D1EB08AA326}" type="slidenum">
              <a:rPr lang="en-US" smtClean="0"/>
              <a:t>‹#›</a:t>
            </a:fld>
            <a:endParaRPr lang="en-US"/>
          </a:p>
        </p:txBody>
      </p:sp>
    </p:spTree>
    <p:extLst>
      <p:ext uri="{BB962C8B-B14F-4D97-AF65-F5344CB8AC3E}">
        <p14:creationId xmlns:p14="http://schemas.microsoft.com/office/powerpoint/2010/main" val="667062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39B5FFD-77DD-4A26-8FB4-BEF7FEAE09A4}" type="datetime1">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95863-2509-495E-A4D3-2D1EB08AA326}" type="slidenum">
              <a:rPr lang="en-US" smtClean="0"/>
              <a:t>‹#›</a:t>
            </a:fld>
            <a:endParaRPr lang="en-US"/>
          </a:p>
        </p:txBody>
      </p:sp>
    </p:spTree>
    <p:extLst>
      <p:ext uri="{BB962C8B-B14F-4D97-AF65-F5344CB8AC3E}">
        <p14:creationId xmlns:p14="http://schemas.microsoft.com/office/powerpoint/2010/main" val="2524876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8D350ED-5A6F-4EEF-8F9D-1EE013715878}" type="datetime1">
              <a:rPr lang="en-US" smtClean="0"/>
              <a:t>3/6/2023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795863-2509-495E-A4D3-2D1EB08AA326}" type="slidenum">
              <a:rPr lang="en-US" smtClean="0"/>
              <a:t>‹#›</a:t>
            </a:fld>
            <a:endParaRPr lang="en-US"/>
          </a:p>
        </p:txBody>
      </p:sp>
    </p:spTree>
    <p:extLst>
      <p:ext uri="{BB962C8B-B14F-4D97-AF65-F5344CB8AC3E}">
        <p14:creationId xmlns:p14="http://schemas.microsoft.com/office/powerpoint/2010/main" val="1449619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6B61459-54E3-436A-9594-D0DBFCDD67C8}" type="datetime1">
              <a:rPr lang="en-US" smtClean="0"/>
              <a:t>3/6/2023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795863-2509-495E-A4D3-2D1EB08AA326}" type="slidenum">
              <a:rPr lang="en-US" smtClean="0"/>
              <a:t>‹#›</a:t>
            </a:fld>
            <a:endParaRPr lang="en-US"/>
          </a:p>
        </p:txBody>
      </p:sp>
    </p:spTree>
    <p:extLst>
      <p:ext uri="{BB962C8B-B14F-4D97-AF65-F5344CB8AC3E}">
        <p14:creationId xmlns:p14="http://schemas.microsoft.com/office/powerpoint/2010/main" val="1227643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CB5A796-0741-41D1-B56A-6D1921F76EB2}" type="datetime1">
              <a:rPr lang="en-US" smtClean="0"/>
              <a:t>3/6/2023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795863-2509-495E-A4D3-2D1EB08AA326}" type="slidenum">
              <a:rPr lang="en-US" smtClean="0"/>
              <a:t>‹#›</a:t>
            </a:fld>
            <a:endParaRPr lang="en-US"/>
          </a:p>
        </p:txBody>
      </p:sp>
    </p:spTree>
    <p:extLst>
      <p:ext uri="{BB962C8B-B14F-4D97-AF65-F5344CB8AC3E}">
        <p14:creationId xmlns:p14="http://schemas.microsoft.com/office/powerpoint/2010/main" val="4218297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3509AE-9055-4E20-A327-B63B67366A64}" type="datetime1">
              <a:rPr lang="en-US" smtClean="0"/>
              <a:t>3/6/2023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795863-2509-495E-A4D3-2D1EB08AA326}" type="slidenum">
              <a:rPr lang="en-US" smtClean="0"/>
              <a:t>‹#›</a:t>
            </a:fld>
            <a:endParaRPr lang="en-US"/>
          </a:p>
        </p:txBody>
      </p:sp>
    </p:spTree>
    <p:extLst>
      <p:ext uri="{BB962C8B-B14F-4D97-AF65-F5344CB8AC3E}">
        <p14:creationId xmlns:p14="http://schemas.microsoft.com/office/powerpoint/2010/main" val="979385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67E26C2-068F-4130-A6AD-066D8F3A2A62}" type="datetime1">
              <a:rPr lang="en-US" smtClean="0"/>
              <a:t>3/6/2023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795863-2509-495E-A4D3-2D1EB08AA326}" type="slidenum">
              <a:rPr lang="en-US" smtClean="0"/>
              <a:t>‹#›</a:t>
            </a:fld>
            <a:endParaRPr lang="en-US"/>
          </a:p>
        </p:txBody>
      </p:sp>
    </p:spTree>
    <p:extLst>
      <p:ext uri="{BB962C8B-B14F-4D97-AF65-F5344CB8AC3E}">
        <p14:creationId xmlns:p14="http://schemas.microsoft.com/office/powerpoint/2010/main" val="618526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337989A-33FB-4B27-85CB-0C99726C874C}" type="datetime1">
              <a:rPr lang="en-US" smtClean="0"/>
              <a:t>3/6/2023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795863-2509-495E-A4D3-2D1EB08AA326}" type="slidenum">
              <a:rPr lang="en-US" smtClean="0"/>
              <a:t>‹#›</a:t>
            </a:fld>
            <a:endParaRPr lang="en-US"/>
          </a:p>
        </p:txBody>
      </p:sp>
    </p:spTree>
    <p:extLst>
      <p:ext uri="{BB962C8B-B14F-4D97-AF65-F5344CB8AC3E}">
        <p14:creationId xmlns:p14="http://schemas.microsoft.com/office/powerpoint/2010/main" val="4119116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846">
              <a:srgbClr val="FFFFFF"/>
            </a:gs>
            <a:gs pos="26565">
              <a:srgbClr val="FFFFFF"/>
            </a:gs>
            <a:gs pos="83165">
              <a:srgbClr val="FFD042"/>
            </a:gs>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A3A60F-C607-44A5-AB0C-D72C4C171CCC}" type="datetime1">
              <a:rPr lang="en-US" smtClean="0"/>
              <a:t>3/6/2023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795863-2509-495E-A4D3-2D1EB08AA326}" type="slidenum">
              <a:rPr lang="en-US" smtClean="0"/>
              <a:t>‹#›</a:t>
            </a:fld>
            <a:endParaRPr lang="en-US"/>
          </a:p>
        </p:txBody>
      </p:sp>
    </p:spTree>
    <p:extLst>
      <p:ext uri="{BB962C8B-B14F-4D97-AF65-F5344CB8AC3E}">
        <p14:creationId xmlns:p14="http://schemas.microsoft.com/office/powerpoint/2010/main" val="2199730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17.jpe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15.png"/><Relationship Id="rId5" Type="http://schemas.openxmlformats.org/officeDocument/2006/relationships/oleObject" Target="../embeddings/oleObject19.bin"/><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15.png"/><Relationship Id="rId5" Type="http://schemas.openxmlformats.org/officeDocument/2006/relationships/oleObject" Target="../embeddings/oleObject21.bin"/><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15.png"/><Relationship Id="rId5" Type="http://schemas.openxmlformats.org/officeDocument/2006/relationships/oleObject" Target="../embeddings/oleObject23.bin"/><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15.png"/><Relationship Id="rId5" Type="http://schemas.openxmlformats.org/officeDocument/2006/relationships/oleObject" Target="../embeddings/oleObject25.bin"/><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15.png"/><Relationship Id="rId5" Type="http://schemas.openxmlformats.org/officeDocument/2006/relationships/oleObject" Target="../embeddings/oleObject27.bin"/><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15.png"/><Relationship Id="rId5" Type="http://schemas.openxmlformats.org/officeDocument/2006/relationships/oleObject" Target="../embeddings/oleObject29.bin"/><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15.png"/><Relationship Id="rId5" Type="http://schemas.openxmlformats.org/officeDocument/2006/relationships/oleObject" Target="../embeddings/oleObject31.bin"/><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2.xml"/><Relationship Id="rId1" Type="http://schemas.openxmlformats.org/officeDocument/2006/relationships/vmlDrawing" Target="../drawings/vmlDrawing17.v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15.png"/><Relationship Id="rId5" Type="http://schemas.openxmlformats.org/officeDocument/2006/relationships/oleObject" Target="../embeddings/oleObject34.bin"/><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15.png"/><Relationship Id="rId5" Type="http://schemas.openxmlformats.org/officeDocument/2006/relationships/oleObject" Target="../embeddings/oleObject36.bin"/><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15.png"/><Relationship Id="rId5" Type="http://schemas.openxmlformats.org/officeDocument/2006/relationships/oleObject" Target="../embeddings/oleObject38.bin"/><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image" Target="../media/image15.png"/><Relationship Id="rId5" Type="http://schemas.openxmlformats.org/officeDocument/2006/relationships/oleObject" Target="../embeddings/oleObject40.bin"/><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png"/><Relationship Id="rId5" Type="http://schemas.openxmlformats.org/officeDocument/2006/relationships/oleObject" Target="../embeddings/oleObject3.bin"/><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6.png"/><Relationship Id="rId5" Type="http://schemas.openxmlformats.org/officeDocument/2006/relationships/oleObject" Target="../embeddings/oleObject5.bin"/><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oleObject" Target="../embeddings/oleObject7.bin"/></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0.png"/><Relationship Id="rId5" Type="http://schemas.openxmlformats.org/officeDocument/2006/relationships/oleObject" Target="../embeddings/oleObject9.bin"/><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oleObject" Target="../embeddings/oleObject10.bin"/><Relationship Id="rId7"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2.wmf"/><Relationship Id="rId5" Type="http://schemas.openxmlformats.org/officeDocument/2006/relationships/oleObject" Target="../embeddings/oleObject11.bin"/><Relationship Id="rId10" Type="http://schemas.openxmlformats.org/officeDocument/2006/relationships/image" Target="../media/image14.wmf"/><Relationship Id="rId4" Type="http://schemas.openxmlformats.org/officeDocument/2006/relationships/image" Target="../media/image11.png"/><Relationship Id="rId9" Type="http://schemas.openxmlformats.org/officeDocument/2006/relationships/oleObject" Target="../embeddings/oleObject1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6400" y="381001"/>
            <a:ext cx="11451771" cy="523220"/>
          </a:xfrm>
          <a:prstGeom prst="rect">
            <a:avLst/>
          </a:prstGeom>
          <a:noFill/>
        </p:spPr>
        <p:txBody>
          <a:bodyPr wrap="square" rtlCol="0">
            <a:spAutoFit/>
          </a:bodyPr>
          <a:lstStyle/>
          <a:p>
            <a:pPr algn="ctr"/>
            <a:r>
              <a:rPr lang="en-US" sz="2800" dirty="0">
                <a:latin typeface="Book Antiqua" panose="02040602050305030304" pitchFamily="18" charset="0"/>
              </a:rPr>
              <a:t>RUNGTA COLLEGE OF DENTAL SCIENCES &amp; RESEARCH </a:t>
            </a:r>
          </a:p>
        </p:txBody>
      </p:sp>
      <p:sp>
        <p:nvSpPr>
          <p:cNvPr id="4" name="TextBox 3"/>
          <p:cNvSpPr txBox="1"/>
          <p:nvPr/>
        </p:nvSpPr>
        <p:spPr>
          <a:xfrm>
            <a:off x="145142" y="3381826"/>
            <a:ext cx="11654972" cy="954107"/>
          </a:xfrm>
          <a:prstGeom prst="rect">
            <a:avLst/>
          </a:prstGeom>
          <a:noFill/>
        </p:spPr>
        <p:txBody>
          <a:bodyPr wrap="square" rtlCol="0">
            <a:spAutoFit/>
          </a:bodyPr>
          <a:lstStyle/>
          <a:p>
            <a:r>
              <a:rPr lang="en-US" sz="2800" dirty="0">
                <a:latin typeface="Book Antiqua" panose="02040602050305030304" pitchFamily="18" charset="0"/>
              </a:rPr>
              <a:t>TITLE OF THE TOPIC </a:t>
            </a:r>
            <a:r>
              <a:rPr lang="en-US" sz="2800" dirty="0" smtClean="0">
                <a:latin typeface="Book Antiqua" panose="02040602050305030304" pitchFamily="18" charset="0"/>
              </a:rPr>
              <a:t>: </a:t>
            </a:r>
            <a:endParaRPr lang="en-US" sz="2800" dirty="0" smtClean="0">
              <a:latin typeface="Book Antiqua" panose="02040602050305030304" pitchFamily="18" charset="0"/>
            </a:endParaRPr>
          </a:p>
          <a:p>
            <a:pPr algn="ctr"/>
            <a:r>
              <a:rPr lang="en-US" altLang="en-US" sz="2800" b="1" dirty="0" smtClean="0">
                <a:solidFill>
                  <a:srgbClr val="0000FF"/>
                </a:solidFill>
                <a:latin typeface="AGaramond" pitchFamily="18" charset="0"/>
              </a:rPr>
              <a:t>Biological </a:t>
            </a:r>
            <a:r>
              <a:rPr lang="en-US" altLang="en-US" sz="2800" b="1" dirty="0" smtClean="0">
                <a:solidFill>
                  <a:srgbClr val="0000FF"/>
                </a:solidFill>
                <a:latin typeface="AGaramond" pitchFamily="18" charset="0"/>
              </a:rPr>
              <a:t>Consideration of Maxillary Edentulous Arch</a:t>
            </a:r>
            <a:endParaRPr lang="en-US" sz="2800" dirty="0">
              <a:latin typeface="Book Antiqua" panose="02040602050305030304" pitchFamily="18" charset="0"/>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5781" r="15781"/>
          <a:stretch/>
        </p:blipFill>
        <p:spPr>
          <a:xfrm>
            <a:off x="4281714" y="1016000"/>
            <a:ext cx="1857828" cy="2114550"/>
          </a:xfrm>
          <a:prstGeom prst="rect">
            <a:avLst/>
          </a:prstGeom>
        </p:spPr>
      </p:pic>
      <p:sp>
        <p:nvSpPr>
          <p:cNvPr id="2" name="Slide Number Placeholder 1"/>
          <p:cNvSpPr>
            <a:spLocks noGrp="1"/>
          </p:cNvSpPr>
          <p:nvPr>
            <p:ph type="sldNum" sz="quarter" idx="12"/>
          </p:nvPr>
        </p:nvSpPr>
        <p:spPr/>
        <p:txBody>
          <a:bodyPr/>
          <a:lstStyle/>
          <a:p>
            <a:fld id="{72795863-2509-495E-A4D3-2D1EB08AA326}" type="slidenum">
              <a:rPr lang="en-US" smtClean="0"/>
              <a:t>1</a:t>
            </a:fld>
            <a:endParaRPr lang="en-US" dirty="0"/>
          </a:p>
        </p:txBody>
      </p:sp>
      <p:sp>
        <p:nvSpPr>
          <p:cNvPr id="8" name="TextBox 5"/>
          <p:cNvSpPr txBox="1">
            <a:spLocks noChangeArrowheads="1"/>
          </p:cNvSpPr>
          <p:nvPr/>
        </p:nvSpPr>
        <p:spPr bwMode="auto">
          <a:xfrm>
            <a:off x="304801" y="5143501"/>
            <a:ext cx="116694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SzPct val="75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2800" dirty="0">
                <a:latin typeface="Book Antiqua" panose="02040602050305030304" pitchFamily="18" charset="0"/>
              </a:rPr>
              <a:t>DEPARTMENT OF   PROSTHODONTICS AND CROWN &amp; BRIDGE </a:t>
            </a:r>
          </a:p>
        </p:txBody>
      </p:sp>
    </p:spTree>
    <p:extLst>
      <p:ext uri="{BB962C8B-B14F-4D97-AF65-F5344CB8AC3E}">
        <p14:creationId xmlns:p14="http://schemas.microsoft.com/office/powerpoint/2010/main" val="13074403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4"/>
          <p:cNvGraphicFramePr>
            <a:graphicFrameLocks noChangeAspect="1"/>
          </p:cNvGraphicFramePr>
          <p:nvPr>
            <p:extLst>
              <p:ext uri="{D42A27DB-BD31-4B8C-83A1-F6EECF244321}">
                <p14:modId xmlns:p14="http://schemas.microsoft.com/office/powerpoint/2010/main" val="86250036"/>
              </p:ext>
            </p:extLst>
          </p:nvPr>
        </p:nvGraphicFramePr>
        <p:xfrm>
          <a:off x="2191407" y="2895600"/>
          <a:ext cx="3980793" cy="2755900"/>
        </p:xfrm>
        <a:graphic>
          <a:graphicData uri="http://schemas.openxmlformats.org/presentationml/2006/ole">
            <mc:AlternateContent xmlns:mc="http://schemas.openxmlformats.org/markup-compatibility/2006">
              <mc:Choice xmlns:v="urn:schemas-microsoft-com:vml" Requires="v">
                <p:oleObj spid="_x0000_s6161" name="Photo Editor Photo" r:id="rId3" imgW="4409524" imgH="3390476" progId="MSPhotoEd.3">
                  <p:embed/>
                </p:oleObj>
              </mc:Choice>
              <mc:Fallback>
                <p:oleObj name="Photo Editor Photo" r:id="rId3" imgW="4409524" imgH="3390476" progId="MSPhotoEd.3">
                  <p:embed/>
                  <p:pic>
                    <p:nvPicPr>
                      <p:cNvPr id="1229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1407" y="2895600"/>
                        <a:ext cx="3980793" cy="2755900"/>
                      </a:xfrm>
                      <a:prstGeom prst="rect">
                        <a:avLst/>
                      </a:prstGeom>
                      <a:noFill/>
                      <a:ln>
                        <a:noFill/>
                      </a:ln>
                      <a:effectLst/>
                      <a:extLst/>
                    </p:spPr>
                  </p:pic>
                </p:oleObj>
              </mc:Fallback>
            </mc:AlternateContent>
          </a:graphicData>
        </a:graphic>
      </p:graphicFrame>
      <p:sp>
        <p:nvSpPr>
          <p:cNvPr id="44037" name="Rectangle 5"/>
          <p:cNvSpPr>
            <a:spLocks noChangeArrowheads="1"/>
          </p:cNvSpPr>
          <p:nvPr/>
        </p:nvSpPr>
        <p:spPr bwMode="auto">
          <a:xfrm>
            <a:off x="1993282" y="423863"/>
            <a:ext cx="7458693" cy="112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lnSpc>
                <a:spcPct val="130000"/>
              </a:lnSpc>
              <a:spcBef>
                <a:spcPct val="0"/>
              </a:spcBef>
              <a:buClrTx/>
              <a:buFontTx/>
              <a:buNone/>
            </a:pPr>
            <a:r>
              <a:rPr lang="en-US" altLang="en-US" sz="2400" b="1" u="sng">
                <a:solidFill>
                  <a:srgbClr val="0000FF"/>
                </a:solidFill>
              </a:rPr>
              <a:t>MAXILLARY EDENTULOUS FOUNDATIONS:</a:t>
            </a:r>
          </a:p>
          <a:p>
            <a:pPr eaLnBrk="1" hangingPunct="1">
              <a:lnSpc>
                <a:spcPct val="130000"/>
              </a:lnSpc>
              <a:spcBef>
                <a:spcPct val="0"/>
              </a:spcBef>
              <a:buClrTx/>
              <a:buFontTx/>
              <a:buNone/>
            </a:pPr>
            <a:r>
              <a:rPr lang="en-US" altLang="en-US" sz="2400" b="1">
                <a:solidFill>
                  <a:srgbClr val="0000FF"/>
                </a:solidFill>
              </a:rPr>
              <a:t>                 </a:t>
            </a:r>
            <a:r>
              <a:rPr lang="en-US" altLang="en-US" sz="2800">
                <a:solidFill>
                  <a:srgbClr val="0000FF"/>
                </a:solidFill>
              </a:rPr>
              <a:t>Anatomical Land Marks</a:t>
            </a:r>
          </a:p>
        </p:txBody>
      </p:sp>
      <p:sp>
        <p:nvSpPr>
          <p:cNvPr id="44039" name="Rectangle 7"/>
          <p:cNvSpPr>
            <a:spLocks noChangeArrowheads="1"/>
          </p:cNvSpPr>
          <p:nvPr/>
        </p:nvSpPr>
        <p:spPr bwMode="auto">
          <a:xfrm>
            <a:off x="6282359" y="1676401"/>
            <a:ext cx="4218493"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FontTx/>
              <a:buAutoNum type="arabicPeriod"/>
            </a:pPr>
            <a:r>
              <a:rPr lang="en-US" altLang="en-US" dirty="0">
                <a:solidFill>
                  <a:srgbClr val="FF0000"/>
                </a:solidFill>
              </a:rPr>
              <a:t>Residual alveolar ridge</a:t>
            </a:r>
          </a:p>
          <a:p>
            <a:pPr eaLnBrk="1" hangingPunct="1">
              <a:buFontTx/>
              <a:buAutoNum type="arabicPeriod"/>
            </a:pPr>
            <a:r>
              <a:rPr lang="en-US" altLang="en-US" dirty="0">
                <a:solidFill>
                  <a:srgbClr val="FF0000"/>
                </a:solidFill>
              </a:rPr>
              <a:t>Labial Frenum</a:t>
            </a:r>
          </a:p>
          <a:p>
            <a:pPr eaLnBrk="1" hangingPunct="1">
              <a:buFontTx/>
              <a:buAutoNum type="arabicPeriod"/>
            </a:pPr>
            <a:r>
              <a:rPr lang="en-US" altLang="en-US" dirty="0">
                <a:solidFill>
                  <a:srgbClr val="FF0000"/>
                </a:solidFill>
              </a:rPr>
              <a:t>Buccal frenum</a:t>
            </a:r>
          </a:p>
          <a:p>
            <a:pPr eaLnBrk="1" hangingPunct="1">
              <a:buFontTx/>
              <a:buAutoNum type="arabicPeriod"/>
            </a:pPr>
            <a:r>
              <a:rPr lang="en-US" altLang="en-US" dirty="0">
                <a:solidFill>
                  <a:srgbClr val="FF0000"/>
                </a:solidFill>
              </a:rPr>
              <a:t>Labial vestibule</a:t>
            </a:r>
          </a:p>
          <a:p>
            <a:pPr eaLnBrk="1" hangingPunct="1">
              <a:buFontTx/>
              <a:buAutoNum type="arabicPeriod"/>
            </a:pPr>
            <a:r>
              <a:rPr lang="en-US" altLang="en-US" dirty="0">
                <a:solidFill>
                  <a:srgbClr val="FF0000"/>
                </a:solidFill>
              </a:rPr>
              <a:t>Buccal vestibule</a:t>
            </a:r>
          </a:p>
          <a:p>
            <a:pPr eaLnBrk="1" hangingPunct="1">
              <a:buFontTx/>
              <a:buAutoNum type="arabicPeriod"/>
            </a:pPr>
            <a:r>
              <a:rPr lang="en-US" altLang="en-US" dirty="0">
                <a:solidFill>
                  <a:srgbClr val="FF0000"/>
                </a:solidFill>
              </a:rPr>
              <a:t>Incisive </a:t>
            </a:r>
            <a:r>
              <a:rPr lang="en-US" altLang="en-US" dirty="0" smtClean="0">
                <a:solidFill>
                  <a:srgbClr val="FF0000"/>
                </a:solidFill>
              </a:rPr>
              <a:t>papilla </a:t>
            </a:r>
            <a:endParaRPr lang="en-US" altLang="en-US" dirty="0">
              <a:solidFill>
                <a:srgbClr val="FF0000"/>
              </a:solidFill>
            </a:endParaRPr>
          </a:p>
          <a:p>
            <a:pPr eaLnBrk="1" hangingPunct="1">
              <a:buFontTx/>
              <a:buAutoNum type="arabicPeriod"/>
            </a:pPr>
            <a:r>
              <a:rPr lang="en-US" altLang="en-US" dirty="0">
                <a:solidFill>
                  <a:srgbClr val="FF0000"/>
                </a:solidFill>
              </a:rPr>
              <a:t>Rouge </a:t>
            </a:r>
          </a:p>
          <a:p>
            <a:pPr eaLnBrk="1" hangingPunct="1">
              <a:buFontTx/>
              <a:buAutoNum type="arabicPeriod"/>
            </a:pPr>
            <a:r>
              <a:rPr lang="en-US" altLang="en-US" dirty="0">
                <a:solidFill>
                  <a:srgbClr val="FF0000"/>
                </a:solidFill>
              </a:rPr>
              <a:t>Mid palatine suture </a:t>
            </a:r>
          </a:p>
          <a:p>
            <a:pPr eaLnBrk="1" hangingPunct="1">
              <a:buFontTx/>
              <a:buAutoNum type="arabicPeriod"/>
            </a:pPr>
            <a:r>
              <a:rPr lang="en-US" altLang="en-US" dirty="0">
                <a:solidFill>
                  <a:srgbClr val="FF0000"/>
                </a:solidFill>
              </a:rPr>
              <a:t>Fovea palatine </a:t>
            </a:r>
          </a:p>
          <a:p>
            <a:pPr eaLnBrk="1" hangingPunct="1">
              <a:buFontTx/>
              <a:buAutoNum type="arabicPeriod"/>
            </a:pPr>
            <a:r>
              <a:rPr lang="en-US" altLang="en-US" dirty="0">
                <a:solidFill>
                  <a:srgbClr val="FF0000"/>
                </a:solidFill>
              </a:rPr>
              <a:t>Posterior palatal seal</a:t>
            </a:r>
          </a:p>
          <a:p>
            <a:pPr eaLnBrk="1" hangingPunct="1"/>
            <a:r>
              <a:rPr lang="en-US" altLang="en-US" dirty="0">
                <a:solidFill>
                  <a:srgbClr val="FF0000"/>
                </a:solidFill>
              </a:rPr>
              <a:t>11. Maxillary </a:t>
            </a:r>
            <a:r>
              <a:rPr lang="en-US" altLang="en-US" dirty="0" err="1">
                <a:solidFill>
                  <a:srgbClr val="FF0000"/>
                </a:solidFill>
              </a:rPr>
              <a:t>tuburosity</a:t>
            </a:r>
            <a:endParaRPr lang="en-US" altLang="en-US" dirty="0">
              <a:solidFill>
                <a:srgbClr val="FF0000"/>
              </a:solidFill>
            </a:endParaRPr>
          </a:p>
          <a:p>
            <a:pPr eaLnBrk="1" hangingPunct="1"/>
            <a:r>
              <a:rPr lang="en-US" altLang="en-US" dirty="0">
                <a:solidFill>
                  <a:srgbClr val="FF0000"/>
                </a:solidFill>
              </a:rPr>
              <a:t>12. Hamular notch </a:t>
            </a:r>
          </a:p>
        </p:txBody>
      </p:sp>
      <p:sp>
        <p:nvSpPr>
          <p:cNvPr id="44040" name="Line 8"/>
          <p:cNvSpPr>
            <a:spLocks noChangeShapeType="1"/>
          </p:cNvSpPr>
          <p:nvPr/>
        </p:nvSpPr>
        <p:spPr bwMode="auto">
          <a:xfrm flipH="1" flipV="1">
            <a:off x="2954525" y="2514600"/>
            <a:ext cx="931675" cy="914400"/>
          </a:xfrm>
          <a:prstGeom prst="line">
            <a:avLst/>
          </a:prstGeom>
          <a:noFill/>
          <a:ln w="38100">
            <a:solidFill>
              <a:schemeClr val="bg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4041" name="Line 9"/>
          <p:cNvSpPr>
            <a:spLocks noChangeShapeType="1"/>
          </p:cNvSpPr>
          <p:nvPr/>
        </p:nvSpPr>
        <p:spPr bwMode="auto">
          <a:xfrm flipV="1">
            <a:off x="4986711" y="2819400"/>
            <a:ext cx="423489" cy="304800"/>
          </a:xfrm>
          <a:prstGeom prst="line">
            <a:avLst/>
          </a:prstGeom>
          <a:noFill/>
          <a:ln w="38100">
            <a:solidFill>
              <a:schemeClr val="bg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4042" name="Line 10"/>
          <p:cNvSpPr>
            <a:spLocks noChangeShapeType="1"/>
          </p:cNvSpPr>
          <p:nvPr/>
        </p:nvSpPr>
        <p:spPr bwMode="auto">
          <a:xfrm flipH="1" flipV="1">
            <a:off x="2048623" y="3657600"/>
            <a:ext cx="846977" cy="609600"/>
          </a:xfrm>
          <a:prstGeom prst="line">
            <a:avLst/>
          </a:prstGeom>
          <a:noFill/>
          <a:ln w="38100">
            <a:solidFill>
              <a:schemeClr val="bg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4043" name="Line 11"/>
          <p:cNvSpPr>
            <a:spLocks noChangeShapeType="1"/>
          </p:cNvSpPr>
          <p:nvPr/>
        </p:nvSpPr>
        <p:spPr bwMode="auto">
          <a:xfrm flipH="1" flipV="1">
            <a:off x="2218018" y="3352800"/>
            <a:ext cx="677582" cy="609600"/>
          </a:xfrm>
          <a:prstGeom prst="line">
            <a:avLst/>
          </a:prstGeom>
          <a:noFill/>
          <a:ln w="38100">
            <a:solidFill>
              <a:schemeClr val="bg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4044" name="Line 12"/>
          <p:cNvSpPr>
            <a:spLocks noChangeShapeType="1"/>
          </p:cNvSpPr>
          <p:nvPr/>
        </p:nvSpPr>
        <p:spPr bwMode="auto">
          <a:xfrm flipH="1" flipV="1">
            <a:off x="2251730" y="2743200"/>
            <a:ext cx="1101070" cy="1143000"/>
          </a:xfrm>
          <a:prstGeom prst="line">
            <a:avLst/>
          </a:prstGeom>
          <a:noFill/>
          <a:ln w="38100">
            <a:solidFill>
              <a:schemeClr val="bg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4045" name="Line 13"/>
          <p:cNvSpPr>
            <a:spLocks noChangeShapeType="1"/>
          </p:cNvSpPr>
          <p:nvPr/>
        </p:nvSpPr>
        <p:spPr bwMode="auto">
          <a:xfrm flipH="1" flipV="1">
            <a:off x="4326125" y="2743200"/>
            <a:ext cx="931675" cy="914400"/>
          </a:xfrm>
          <a:prstGeom prst="line">
            <a:avLst/>
          </a:prstGeom>
          <a:noFill/>
          <a:ln w="38100">
            <a:solidFill>
              <a:schemeClr val="bg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4046" name="Line 14"/>
          <p:cNvSpPr>
            <a:spLocks noChangeShapeType="1"/>
          </p:cNvSpPr>
          <p:nvPr/>
        </p:nvSpPr>
        <p:spPr bwMode="auto">
          <a:xfrm flipH="1">
            <a:off x="3081711" y="4648200"/>
            <a:ext cx="423489" cy="1066800"/>
          </a:xfrm>
          <a:prstGeom prst="line">
            <a:avLst/>
          </a:prstGeom>
          <a:noFill/>
          <a:ln w="38100">
            <a:solidFill>
              <a:schemeClr val="bg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4047" name="Line 15"/>
          <p:cNvSpPr>
            <a:spLocks noChangeShapeType="1"/>
          </p:cNvSpPr>
          <p:nvPr/>
        </p:nvSpPr>
        <p:spPr bwMode="auto">
          <a:xfrm flipH="1">
            <a:off x="4023552" y="4419600"/>
            <a:ext cx="149986" cy="1524000"/>
          </a:xfrm>
          <a:prstGeom prst="line">
            <a:avLst/>
          </a:prstGeom>
          <a:noFill/>
          <a:ln w="38100">
            <a:solidFill>
              <a:schemeClr val="bg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4048" name="Line 16"/>
          <p:cNvSpPr>
            <a:spLocks noChangeShapeType="1"/>
          </p:cNvSpPr>
          <p:nvPr/>
        </p:nvSpPr>
        <p:spPr bwMode="auto">
          <a:xfrm>
            <a:off x="5012205" y="4572000"/>
            <a:ext cx="169395" cy="1447800"/>
          </a:xfrm>
          <a:prstGeom prst="line">
            <a:avLst/>
          </a:prstGeom>
          <a:noFill/>
          <a:ln w="38100">
            <a:solidFill>
              <a:schemeClr val="bg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4049" name="Line 17"/>
          <p:cNvSpPr>
            <a:spLocks noChangeShapeType="1"/>
          </p:cNvSpPr>
          <p:nvPr/>
        </p:nvSpPr>
        <p:spPr bwMode="auto">
          <a:xfrm>
            <a:off x="5613307" y="4191000"/>
            <a:ext cx="254093" cy="1752600"/>
          </a:xfrm>
          <a:prstGeom prst="line">
            <a:avLst/>
          </a:prstGeom>
          <a:noFill/>
          <a:ln w="38100">
            <a:solidFill>
              <a:schemeClr val="bg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4050" name="Line 18"/>
          <p:cNvSpPr>
            <a:spLocks noChangeShapeType="1"/>
          </p:cNvSpPr>
          <p:nvPr/>
        </p:nvSpPr>
        <p:spPr bwMode="auto">
          <a:xfrm flipH="1" flipV="1">
            <a:off x="3445436" y="2514600"/>
            <a:ext cx="1355164" cy="1447800"/>
          </a:xfrm>
          <a:prstGeom prst="line">
            <a:avLst/>
          </a:prstGeom>
          <a:noFill/>
          <a:ln w="38100">
            <a:solidFill>
              <a:schemeClr val="bg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4052" name="Rectangle 20"/>
          <p:cNvSpPr>
            <a:spLocks noChangeArrowheads="1"/>
          </p:cNvSpPr>
          <p:nvPr/>
        </p:nvSpPr>
        <p:spPr bwMode="auto">
          <a:xfrm>
            <a:off x="2705668" y="2209800"/>
            <a:ext cx="37408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spcBef>
                <a:spcPct val="0"/>
              </a:spcBef>
              <a:buClrTx/>
              <a:buFontTx/>
              <a:buNone/>
            </a:pPr>
            <a:r>
              <a:rPr lang="en-US" altLang="en-US" sz="2400">
                <a:solidFill>
                  <a:schemeClr val="accent1"/>
                </a:solidFill>
              </a:rPr>
              <a:t>1</a:t>
            </a:r>
          </a:p>
        </p:txBody>
      </p:sp>
      <p:sp>
        <p:nvSpPr>
          <p:cNvPr id="44053" name="Text Box 21"/>
          <p:cNvSpPr txBox="1">
            <a:spLocks noChangeArrowheads="1"/>
          </p:cNvSpPr>
          <p:nvPr/>
        </p:nvSpPr>
        <p:spPr bwMode="auto">
          <a:xfrm>
            <a:off x="3301814" y="2133600"/>
            <a:ext cx="50818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spcBef>
                <a:spcPct val="50000"/>
              </a:spcBef>
              <a:buClrTx/>
              <a:buFontTx/>
              <a:buNone/>
            </a:pPr>
            <a:r>
              <a:rPr lang="en-US" altLang="en-US" sz="2400">
                <a:solidFill>
                  <a:schemeClr val="accent1"/>
                </a:solidFill>
              </a:rPr>
              <a:t>8</a:t>
            </a:r>
          </a:p>
        </p:txBody>
      </p:sp>
      <p:sp>
        <p:nvSpPr>
          <p:cNvPr id="44054" name="Text Box 22"/>
          <p:cNvSpPr txBox="1">
            <a:spLocks noChangeArrowheads="1"/>
          </p:cNvSpPr>
          <p:nvPr/>
        </p:nvSpPr>
        <p:spPr bwMode="auto">
          <a:xfrm>
            <a:off x="1701614" y="3276600"/>
            <a:ext cx="50818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spcBef>
                <a:spcPct val="50000"/>
              </a:spcBef>
              <a:buClrTx/>
              <a:buFontTx/>
              <a:buNone/>
            </a:pPr>
            <a:r>
              <a:rPr lang="en-US" altLang="en-US" sz="2400">
                <a:solidFill>
                  <a:schemeClr val="accent2"/>
                </a:solidFill>
              </a:rPr>
              <a:t>2.</a:t>
            </a:r>
          </a:p>
        </p:txBody>
      </p:sp>
      <p:sp>
        <p:nvSpPr>
          <p:cNvPr id="44055" name="Text Box 23"/>
          <p:cNvSpPr txBox="1">
            <a:spLocks noChangeArrowheads="1"/>
          </p:cNvSpPr>
          <p:nvPr/>
        </p:nvSpPr>
        <p:spPr bwMode="auto">
          <a:xfrm>
            <a:off x="3742018" y="5867400"/>
            <a:ext cx="67758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spcBef>
                <a:spcPct val="50000"/>
              </a:spcBef>
              <a:buClrTx/>
              <a:buFontTx/>
              <a:buNone/>
            </a:pPr>
            <a:r>
              <a:rPr lang="en-US" altLang="en-US" sz="2400">
                <a:solidFill>
                  <a:srgbClr val="0000FF"/>
                </a:solidFill>
              </a:rPr>
              <a:t>3</a:t>
            </a:r>
          </a:p>
        </p:txBody>
      </p:sp>
      <p:sp>
        <p:nvSpPr>
          <p:cNvPr id="44056" name="Text Box 24"/>
          <p:cNvSpPr txBox="1">
            <a:spLocks noChangeArrowheads="1"/>
          </p:cNvSpPr>
          <p:nvPr/>
        </p:nvSpPr>
        <p:spPr bwMode="auto">
          <a:xfrm>
            <a:off x="2759916" y="5715000"/>
            <a:ext cx="59288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spcBef>
                <a:spcPct val="50000"/>
              </a:spcBef>
              <a:buClrTx/>
              <a:buFontTx/>
              <a:buNone/>
            </a:pPr>
            <a:r>
              <a:rPr lang="en-US" altLang="en-US" sz="2400">
                <a:solidFill>
                  <a:schemeClr val="folHlink"/>
                </a:solidFill>
              </a:rPr>
              <a:t>4</a:t>
            </a:r>
          </a:p>
        </p:txBody>
      </p:sp>
      <p:sp>
        <p:nvSpPr>
          <p:cNvPr id="44057" name="Text Box 25"/>
          <p:cNvSpPr txBox="1">
            <a:spLocks noChangeArrowheads="1"/>
          </p:cNvSpPr>
          <p:nvPr/>
        </p:nvSpPr>
        <p:spPr bwMode="auto">
          <a:xfrm>
            <a:off x="4978214" y="5943600"/>
            <a:ext cx="50818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spcBef>
                <a:spcPct val="50000"/>
              </a:spcBef>
              <a:buClrTx/>
              <a:buFontTx/>
              <a:buNone/>
            </a:pPr>
            <a:r>
              <a:rPr lang="en-US" altLang="en-US" sz="2400">
                <a:solidFill>
                  <a:schemeClr val="bg2"/>
                </a:solidFill>
              </a:rPr>
              <a:t>5.</a:t>
            </a:r>
          </a:p>
        </p:txBody>
      </p:sp>
      <p:sp>
        <p:nvSpPr>
          <p:cNvPr id="44058" name="Text Box 26"/>
          <p:cNvSpPr txBox="1">
            <a:spLocks noChangeArrowheads="1"/>
          </p:cNvSpPr>
          <p:nvPr/>
        </p:nvSpPr>
        <p:spPr bwMode="auto">
          <a:xfrm>
            <a:off x="1930214" y="3048000"/>
            <a:ext cx="50818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spcBef>
                <a:spcPct val="50000"/>
              </a:spcBef>
              <a:buClrTx/>
              <a:buFontTx/>
              <a:buNone/>
            </a:pPr>
            <a:r>
              <a:rPr lang="en-US" altLang="en-US" sz="2400">
                <a:solidFill>
                  <a:schemeClr val="bg1"/>
                </a:solidFill>
              </a:rPr>
              <a:t>6.</a:t>
            </a:r>
          </a:p>
        </p:txBody>
      </p:sp>
      <p:sp>
        <p:nvSpPr>
          <p:cNvPr id="44059" name="Text Box 27"/>
          <p:cNvSpPr txBox="1">
            <a:spLocks noChangeArrowheads="1"/>
          </p:cNvSpPr>
          <p:nvPr/>
        </p:nvSpPr>
        <p:spPr bwMode="auto">
          <a:xfrm>
            <a:off x="1913218" y="2362200"/>
            <a:ext cx="67758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spcBef>
                <a:spcPct val="50000"/>
              </a:spcBef>
              <a:buClrTx/>
              <a:buFontTx/>
              <a:buNone/>
            </a:pPr>
            <a:r>
              <a:rPr lang="en-US" altLang="en-US" sz="2400">
                <a:solidFill>
                  <a:schemeClr val="accent2"/>
                </a:solidFill>
              </a:rPr>
              <a:t>7</a:t>
            </a:r>
            <a:r>
              <a:rPr lang="en-US" altLang="en-US" sz="2400">
                <a:solidFill>
                  <a:srgbClr val="00FFFF"/>
                </a:solidFill>
              </a:rPr>
              <a:t>.</a:t>
            </a:r>
          </a:p>
        </p:txBody>
      </p:sp>
      <p:sp>
        <p:nvSpPr>
          <p:cNvPr id="44060" name="Text Box 28"/>
          <p:cNvSpPr txBox="1">
            <a:spLocks noChangeArrowheads="1"/>
          </p:cNvSpPr>
          <p:nvPr/>
        </p:nvSpPr>
        <p:spPr bwMode="auto">
          <a:xfrm>
            <a:off x="4046818" y="2286000"/>
            <a:ext cx="67758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spcBef>
                <a:spcPct val="50000"/>
              </a:spcBef>
              <a:buClrTx/>
              <a:buFontTx/>
              <a:buNone/>
            </a:pPr>
            <a:r>
              <a:rPr lang="en-US" altLang="en-US" sz="2400">
                <a:solidFill>
                  <a:schemeClr val="bg2"/>
                </a:solidFill>
              </a:rPr>
              <a:t>9.</a:t>
            </a:r>
          </a:p>
        </p:txBody>
      </p:sp>
      <p:sp>
        <p:nvSpPr>
          <p:cNvPr id="44061" name="Text Box 29"/>
          <p:cNvSpPr txBox="1">
            <a:spLocks noChangeArrowheads="1"/>
          </p:cNvSpPr>
          <p:nvPr/>
        </p:nvSpPr>
        <p:spPr bwMode="auto">
          <a:xfrm>
            <a:off x="5105120" y="2286000"/>
            <a:ext cx="7622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spcBef>
                <a:spcPct val="50000"/>
              </a:spcBef>
              <a:buClrTx/>
              <a:buFontTx/>
              <a:buNone/>
            </a:pPr>
            <a:r>
              <a:rPr lang="en-US" altLang="en-US" sz="2400">
                <a:solidFill>
                  <a:srgbClr val="0000FF"/>
                </a:solidFill>
              </a:rPr>
              <a:t>12.</a:t>
            </a:r>
          </a:p>
        </p:txBody>
      </p:sp>
      <p:sp>
        <p:nvSpPr>
          <p:cNvPr id="44062" name="Text Box 30"/>
          <p:cNvSpPr txBox="1">
            <a:spLocks noChangeArrowheads="1"/>
          </p:cNvSpPr>
          <p:nvPr/>
        </p:nvSpPr>
        <p:spPr bwMode="auto">
          <a:xfrm>
            <a:off x="5486120" y="6019800"/>
            <a:ext cx="7622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spcBef>
                <a:spcPct val="50000"/>
              </a:spcBef>
              <a:buClrTx/>
              <a:buFontTx/>
              <a:buNone/>
            </a:pPr>
            <a:r>
              <a:rPr lang="en-US" altLang="en-US" sz="2400">
                <a:solidFill>
                  <a:srgbClr val="003300"/>
                </a:solidFill>
              </a:rPr>
              <a:t>11.</a:t>
            </a:r>
          </a:p>
        </p:txBody>
      </p:sp>
      <p:sp>
        <p:nvSpPr>
          <p:cNvPr id="44063" name="Line 31"/>
          <p:cNvSpPr>
            <a:spLocks noChangeShapeType="1"/>
          </p:cNvSpPr>
          <p:nvPr/>
        </p:nvSpPr>
        <p:spPr bwMode="auto">
          <a:xfrm flipV="1">
            <a:off x="5520111" y="2438400"/>
            <a:ext cx="423489" cy="1371600"/>
          </a:xfrm>
          <a:prstGeom prst="line">
            <a:avLst/>
          </a:prstGeom>
          <a:noFill/>
          <a:ln w="38100">
            <a:solidFill>
              <a:schemeClr val="bg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4064" name="Text Box 32"/>
          <p:cNvSpPr txBox="1">
            <a:spLocks noChangeArrowheads="1"/>
          </p:cNvSpPr>
          <p:nvPr/>
        </p:nvSpPr>
        <p:spPr bwMode="auto">
          <a:xfrm>
            <a:off x="5553823" y="1981200"/>
            <a:ext cx="84697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spcBef>
                <a:spcPct val="50000"/>
              </a:spcBef>
              <a:buClrTx/>
              <a:buFontTx/>
              <a:buNone/>
            </a:pPr>
            <a:r>
              <a:rPr lang="en-US" altLang="en-US" sz="2400">
                <a:solidFill>
                  <a:schemeClr val="accent1"/>
                </a:solidFill>
              </a:rPr>
              <a:t>10.</a:t>
            </a:r>
          </a:p>
        </p:txBody>
      </p:sp>
    </p:spTree>
    <p:extLst>
      <p:ext uri="{BB962C8B-B14F-4D97-AF65-F5344CB8AC3E}">
        <p14:creationId xmlns:p14="http://schemas.microsoft.com/office/powerpoint/2010/main" val="41919600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100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44037"/>
                                        </p:tgtEl>
                                        <p:attrNameLst>
                                          <p:attrName>style.visibility</p:attrName>
                                        </p:attrNameLst>
                                      </p:cBhvr>
                                      <p:to>
                                        <p:strVal val="visible"/>
                                      </p:to>
                                    </p:set>
                                    <p:anim calcmode="lin" valueType="num">
                                      <p:cBhvr>
                                        <p:cTn id="7" dur="1000" fill="hold"/>
                                        <p:tgtEl>
                                          <p:spTgt spid="44037"/>
                                        </p:tgtEl>
                                        <p:attrNameLst>
                                          <p:attrName>ppt_w</p:attrName>
                                        </p:attrNameLst>
                                      </p:cBhvr>
                                      <p:tavLst>
                                        <p:tav tm="0">
                                          <p:val>
                                            <p:fltVal val="0"/>
                                          </p:val>
                                        </p:tav>
                                        <p:tav tm="100000">
                                          <p:val>
                                            <p:strVal val="#ppt_w"/>
                                          </p:val>
                                        </p:tav>
                                      </p:tavLst>
                                    </p:anim>
                                    <p:anim calcmode="lin" valueType="num">
                                      <p:cBhvr>
                                        <p:cTn id="8" dur="1000" fill="hold"/>
                                        <p:tgtEl>
                                          <p:spTgt spid="44037"/>
                                        </p:tgtEl>
                                        <p:attrNameLst>
                                          <p:attrName>ppt_h</p:attrName>
                                        </p:attrNameLst>
                                      </p:cBhvr>
                                      <p:tavLst>
                                        <p:tav tm="0">
                                          <p:val>
                                            <p:fltVal val="0"/>
                                          </p:val>
                                        </p:tav>
                                        <p:tav tm="100000">
                                          <p:val>
                                            <p:strVal val="#ppt_h"/>
                                          </p:val>
                                        </p:tav>
                                      </p:tavLst>
                                    </p:anim>
                                    <p:anim calcmode="lin" valueType="num">
                                      <p:cBhvr>
                                        <p:cTn id="9" dur="1000" fill="hold"/>
                                        <p:tgtEl>
                                          <p:spTgt spid="44037"/>
                                        </p:tgtEl>
                                        <p:attrNameLst>
                                          <p:attrName>style.rotation</p:attrName>
                                        </p:attrNameLst>
                                      </p:cBhvr>
                                      <p:tavLst>
                                        <p:tav tm="0">
                                          <p:val>
                                            <p:fltVal val="90"/>
                                          </p:val>
                                        </p:tav>
                                        <p:tav tm="100000">
                                          <p:val>
                                            <p:fltVal val="0"/>
                                          </p:val>
                                        </p:tav>
                                      </p:tavLst>
                                    </p:anim>
                                    <p:animEffect transition="in" filter="fade">
                                      <p:cBhvr>
                                        <p:cTn id="10" dur="1000"/>
                                        <p:tgtEl>
                                          <p:spTgt spid="4403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9" presetClass="entr" presetSubtype="0" fill="hold" nodeType="clickEffect">
                                  <p:stCondLst>
                                    <p:cond delay="0"/>
                                  </p:stCondLst>
                                  <p:childTnLst>
                                    <p:set>
                                      <p:cBhvr>
                                        <p:cTn id="14" dur="1" fill="hold">
                                          <p:stCondLst>
                                            <p:cond delay="0"/>
                                          </p:stCondLst>
                                        </p:cTn>
                                        <p:tgtEl>
                                          <p:spTgt spid="44040"/>
                                        </p:tgtEl>
                                        <p:attrNameLst>
                                          <p:attrName>style.visibility</p:attrName>
                                        </p:attrNameLst>
                                      </p:cBhvr>
                                      <p:to>
                                        <p:strVal val="visible"/>
                                      </p:to>
                                    </p:set>
                                    <p:anim calcmode="lin" valueType="num">
                                      <p:cBhvr>
                                        <p:cTn id="15" dur="1000" fill="hold"/>
                                        <p:tgtEl>
                                          <p:spTgt spid="44040"/>
                                        </p:tgtEl>
                                        <p:attrNameLst>
                                          <p:attrName>ppt_x</p:attrName>
                                        </p:attrNameLst>
                                      </p:cBhvr>
                                      <p:tavLst>
                                        <p:tav tm="0">
                                          <p:val>
                                            <p:strVal val="#ppt_x-.2"/>
                                          </p:val>
                                        </p:tav>
                                        <p:tav tm="100000">
                                          <p:val>
                                            <p:strVal val="#ppt_x"/>
                                          </p:val>
                                        </p:tav>
                                      </p:tavLst>
                                    </p:anim>
                                    <p:anim calcmode="lin" valueType="num">
                                      <p:cBhvr>
                                        <p:cTn id="16" dur="1000" fill="hold"/>
                                        <p:tgtEl>
                                          <p:spTgt spid="44040"/>
                                        </p:tgtEl>
                                        <p:attrNameLst>
                                          <p:attrName>ppt_y</p:attrName>
                                        </p:attrNameLst>
                                      </p:cBhvr>
                                      <p:tavLst>
                                        <p:tav tm="0">
                                          <p:val>
                                            <p:strVal val="#ppt_y"/>
                                          </p:val>
                                        </p:tav>
                                        <p:tav tm="100000">
                                          <p:val>
                                            <p:strVal val="#ppt_y"/>
                                          </p:val>
                                        </p:tav>
                                      </p:tavLst>
                                    </p:anim>
                                    <p:animEffect transition="in" filter="wipe(right)" prLst="gradientSize: 0.1">
                                      <p:cBhvr>
                                        <p:cTn id="17" dur="1000"/>
                                        <p:tgtEl>
                                          <p:spTgt spid="44040"/>
                                        </p:tgtEl>
                                      </p:cBhvr>
                                    </p:animEffect>
                                  </p:childTnLst>
                                </p:cTn>
                              </p:par>
                              <p:par>
                                <p:cTn id="18" presetID="29" presetClass="entr" presetSubtype="0" fill="hold" grpId="0" nodeType="withEffect">
                                  <p:stCondLst>
                                    <p:cond delay="0"/>
                                  </p:stCondLst>
                                  <p:childTnLst>
                                    <p:set>
                                      <p:cBhvr>
                                        <p:cTn id="19" dur="1" fill="hold">
                                          <p:stCondLst>
                                            <p:cond delay="0"/>
                                          </p:stCondLst>
                                        </p:cTn>
                                        <p:tgtEl>
                                          <p:spTgt spid="44052"/>
                                        </p:tgtEl>
                                        <p:attrNameLst>
                                          <p:attrName>style.visibility</p:attrName>
                                        </p:attrNameLst>
                                      </p:cBhvr>
                                      <p:to>
                                        <p:strVal val="visible"/>
                                      </p:to>
                                    </p:set>
                                    <p:anim calcmode="lin" valueType="num">
                                      <p:cBhvr>
                                        <p:cTn id="20" dur="1000" fill="hold"/>
                                        <p:tgtEl>
                                          <p:spTgt spid="44052"/>
                                        </p:tgtEl>
                                        <p:attrNameLst>
                                          <p:attrName>ppt_x</p:attrName>
                                        </p:attrNameLst>
                                      </p:cBhvr>
                                      <p:tavLst>
                                        <p:tav tm="0">
                                          <p:val>
                                            <p:strVal val="#ppt_x-.2"/>
                                          </p:val>
                                        </p:tav>
                                        <p:tav tm="100000">
                                          <p:val>
                                            <p:strVal val="#ppt_x"/>
                                          </p:val>
                                        </p:tav>
                                      </p:tavLst>
                                    </p:anim>
                                    <p:anim calcmode="lin" valueType="num">
                                      <p:cBhvr>
                                        <p:cTn id="21" dur="1000" fill="hold"/>
                                        <p:tgtEl>
                                          <p:spTgt spid="44052"/>
                                        </p:tgtEl>
                                        <p:attrNameLst>
                                          <p:attrName>ppt_y</p:attrName>
                                        </p:attrNameLst>
                                      </p:cBhvr>
                                      <p:tavLst>
                                        <p:tav tm="0">
                                          <p:val>
                                            <p:strVal val="#ppt_y"/>
                                          </p:val>
                                        </p:tav>
                                        <p:tav tm="100000">
                                          <p:val>
                                            <p:strVal val="#ppt_y"/>
                                          </p:val>
                                        </p:tav>
                                      </p:tavLst>
                                    </p:anim>
                                    <p:animEffect transition="in" filter="wipe(right)" prLst="gradientSize: 0.1">
                                      <p:cBhvr>
                                        <p:cTn id="22" dur="1000"/>
                                        <p:tgtEl>
                                          <p:spTgt spid="44052"/>
                                        </p:tgtEl>
                                      </p:cBhvr>
                                    </p:animEffect>
                                  </p:childTnLst>
                                </p:cTn>
                              </p:par>
                            </p:childTnLst>
                          </p:cTn>
                        </p:par>
                        <p:par>
                          <p:cTn id="23" fill="hold" nodeType="afterGroup">
                            <p:stCondLst>
                              <p:cond delay="1000"/>
                            </p:stCondLst>
                            <p:childTnLst>
                              <p:par>
                                <p:cTn id="24" presetID="29" presetClass="entr" presetSubtype="0" fill="hold" nodeType="afterEffect">
                                  <p:stCondLst>
                                    <p:cond delay="0"/>
                                  </p:stCondLst>
                                  <p:childTnLst>
                                    <p:set>
                                      <p:cBhvr>
                                        <p:cTn id="25" dur="1" fill="hold">
                                          <p:stCondLst>
                                            <p:cond delay="0"/>
                                          </p:stCondLst>
                                        </p:cTn>
                                        <p:tgtEl>
                                          <p:spTgt spid="44039">
                                            <p:txEl>
                                              <p:pRg st="0" end="0"/>
                                            </p:txEl>
                                          </p:spTgt>
                                        </p:tgtEl>
                                        <p:attrNameLst>
                                          <p:attrName>style.visibility</p:attrName>
                                        </p:attrNameLst>
                                      </p:cBhvr>
                                      <p:to>
                                        <p:strVal val="visible"/>
                                      </p:to>
                                    </p:set>
                                    <p:anim calcmode="lin" valueType="num">
                                      <p:cBhvr>
                                        <p:cTn id="26" dur="1000" fill="hold"/>
                                        <p:tgtEl>
                                          <p:spTgt spid="44039">
                                            <p:txEl>
                                              <p:pRg st="0" end="0"/>
                                            </p:txEl>
                                          </p:spTgt>
                                        </p:tgtEl>
                                        <p:attrNameLst>
                                          <p:attrName>ppt_x</p:attrName>
                                        </p:attrNameLst>
                                      </p:cBhvr>
                                      <p:tavLst>
                                        <p:tav tm="0">
                                          <p:val>
                                            <p:strVal val="#ppt_x-.2"/>
                                          </p:val>
                                        </p:tav>
                                        <p:tav tm="100000">
                                          <p:val>
                                            <p:strVal val="#ppt_x"/>
                                          </p:val>
                                        </p:tav>
                                      </p:tavLst>
                                    </p:anim>
                                    <p:anim calcmode="lin" valueType="num">
                                      <p:cBhvr>
                                        <p:cTn id="27" dur="1000" fill="hold"/>
                                        <p:tgtEl>
                                          <p:spTgt spid="4403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44039">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44054"/>
                                        </p:tgtEl>
                                        <p:attrNameLst>
                                          <p:attrName>style.visibility</p:attrName>
                                        </p:attrNameLst>
                                      </p:cBhvr>
                                      <p:to>
                                        <p:strVal val="visible"/>
                                      </p:to>
                                    </p:set>
                                    <p:anim calcmode="lin" valueType="num">
                                      <p:cBhvr>
                                        <p:cTn id="33" dur="1000" fill="hold"/>
                                        <p:tgtEl>
                                          <p:spTgt spid="44054"/>
                                        </p:tgtEl>
                                        <p:attrNameLst>
                                          <p:attrName>ppt_x</p:attrName>
                                        </p:attrNameLst>
                                      </p:cBhvr>
                                      <p:tavLst>
                                        <p:tav tm="0">
                                          <p:val>
                                            <p:strVal val="#ppt_x-.2"/>
                                          </p:val>
                                        </p:tav>
                                        <p:tav tm="100000">
                                          <p:val>
                                            <p:strVal val="#ppt_x"/>
                                          </p:val>
                                        </p:tav>
                                      </p:tavLst>
                                    </p:anim>
                                    <p:anim calcmode="lin" valueType="num">
                                      <p:cBhvr>
                                        <p:cTn id="34" dur="1000" fill="hold"/>
                                        <p:tgtEl>
                                          <p:spTgt spid="44054"/>
                                        </p:tgtEl>
                                        <p:attrNameLst>
                                          <p:attrName>ppt_y</p:attrName>
                                        </p:attrNameLst>
                                      </p:cBhvr>
                                      <p:tavLst>
                                        <p:tav tm="0">
                                          <p:val>
                                            <p:strVal val="#ppt_y"/>
                                          </p:val>
                                        </p:tav>
                                        <p:tav tm="100000">
                                          <p:val>
                                            <p:strVal val="#ppt_y"/>
                                          </p:val>
                                        </p:tav>
                                      </p:tavLst>
                                    </p:anim>
                                    <p:animEffect transition="in" filter="wipe(right)" prLst="gradientSize: 0.1">
                                      <p:cBhvr>
                                        <p:cTn id="35" dur="1000"/>
                                        <p:tgtEl>
                                          <p:spTgt spid="44054"/>
                                        </p:tgtEl>
                                      </p:cBhvr>
                                    </p:animEffect>
                                  </p:childTnLst>
                                </p:cTn>
                              </p:par>
                              <p:par>
                                <p:cTn id="36" presetID="29" presetClass="entr" presetSubtype="0" fill="hold" nodeType="withEffect">
                                  <p:stCondLst>
                                    <p:cond delay="0"/>
                                  </p:stCondLst>
                                  <p:childTnLst>
                                    <p:set>
                                      <p:cBhvr>
                                        <p:cTn id="37" dur="1" fill="hold">
                                          <p:stCondLst>
                                            <p:cond delay="0"/>
                                          </p:stCondLst>
                                        </p:cTn>
                                        <p:tgtEl>
                                          <p:spTgt spid="44042"/>
                                        </p:tgtEl>
                                        <p:attrNameLst>
                                          <p:attrName>style.visibility</p:attrName>
                                        </p:attrNameLst>
                                      </p:cBhvr>
                                      <p:to>
                                        <p:strVal val="visible"/>
                                      </p:to>
                                    </p:set>
                                    <p:anim calcmode="lin" valueType="num">
                                      <p:cBhvr>
                                        <p:cTn id="38" dur="1000" fill="hold"/>
                                        <p:tgtEl>
                                          <p:spTgt spid="44042"/>
                                        </p:tgtEl>
                                        <p:attrNameLst>
                                          <p:attrName>ppt_x</p:attrName>
                                        </p:attrNameLst>
                                      </p:cBhvr>
                                      <p:tavLst>
                                        <p:tav tm="0">
                                          <p:val>
                                            <p:strVal val="#ppt_x-.2"/>
                                          </p:val>
                                        </p:tav>
                                        <p:tav tm="100000">
                                          <p:val>
                                            <p:strVal val="#ppt_x"/>
                                          </p:val>
                                        </p:tav>
                                      </p:tavLst>
                                    </p:anim>
                                    <p:anim calcmode="lin" valueType="num">
                                      <p:cBhvr>
                                        <p:cTn id="39" dur="1000" fill="hold"/>
                                        <p:tgtEl>
                                          <p:spTgt spid="44042"/>
                                        </p:tgtEl>
                                        <p:attrNameLst>
                                          <p:attrName>ppt_y</p:attrName>
                                        </p:attrNameLst>
                                      </p:cBhvr>
                                      <p:tavLst>
                                        <p:tav tm="0">
                                          <p:val>
                                            <p:strVal val="#ppt_y"/>
                                          </p:val>
                                        </p:tav>
                                        <p:tav tm="100000">
                                          <p:val>
                                            <p:strVal val="#ppt_y"/>
                                          </p:val>
                                        </p:tav>
                                      </p:tavLst>
                                    </p:anim>
                                    <p:animEffect transition="in" filter="wipe(right)" prLst="gradientSize: 0.1">
                                      <p:cBhvr>
                                        <p:cTn id="40" dur="1000"/>
                                        <p:tgtEl>
                                          <p:spTgt spid="44042"/>
                                        </p:tgtEl>
                                      </p:cBhvr>
                                    </p:animEffect>
                                  </p:childTnLst>
                                </p:cTn>
                              </p:par>
                            </p:childTnLst>
                          </p:cTn>
                        </p:par>
                        <p:par>
                          <p:cTn id="41" fill="hold" nodeType="afterGroup">
                            <p:stCondLst>
                              <p:cond delay="1000"/>
                            </p:stCondLst>
                            <p:childTnLst>
                              <p:par>
                                <p:cTn id="42" presetID="29" presetClass="entr" presetSubtype="0" fill="hold" nodeType="afterEffect">
                                  <p:stCondLst>
                                    <p:cond delay="0"/>
                                  </p:stCondLst>
                                  <p:childTnLst>
                                    <p:set>
                                      <p:cBhvr>
                                        <p:cTn id="43" dur="1" fill="hold">
                                          <p:stCondLst>
                                            <p:cond delay="0"/>
                                          </p:stCondLst>
                                        </p:cTn>
                                        <p:tgtEl>
                                          <p:spTgt spid="44039">
                                            <p:txEl>
                                              <p:pRg st="1" end="1"/>
                                            </p:txEl>
                                          </p:spTgt>
                                        </p:tgtEl>
                                        <p:attrNameLst>
                                          <p:attrName>style.visibility</p:attrName>
                                        </p:attrNameLst>
                                      </p:cBhvr>
                                      <p:to>
                                        <p:strVal val="visible"/>
                                      </p:to>
                                    </p:set>
                                    <p:anim calcmode="lin" valueType="num">
                                      <p:cBhvr>
                                        <p:cTn id="44" dur="1000" fill="hold"/>
                                        <p:tgtEl>
                                          <p:spTgt spid="44039">
                                            <p:txEl>
                                              <p:pRg st="1" end="1"/>
                                            </p:txEl>
                                          </p:spTgt>
                                        </p:tgtEl>
                                        <p:attrNameLst>
                                          <p:attrName>ppt_x</p:attrName>
                                        </p:attrNameLst>
                                      </p:cBhvr>
                                      <p:tavLst>
                                        <p:tav tm="0">
                                          <p:val>
                                            <p:strVal val="#ppt_x-.2"/>
                                          </p:val>
                                        </p:tav>
                                        <p:tav tm="100000">
                                          <p:val>
                                            <p:strVal val="#ppt_x"/>
                                          </p:val>
                                        </p:tav>
                                      </p:tavLst>
                                    </p:anim>
                                    <p:anim calcmode="lin" valueType="num">
                                      <p:cBhvr>
                                        <p:cTn id="45" dur="1000" fill="hold"/>
                                        <p:tgtEl>
                                          <p:spTgt spid="44039">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6" dur="1000"/>
                                        <p:tgtEl>
                                          <p:spTgt spid="44039">
                                            <p:txEl>
                                              <p:pRg st="1" end="1"/>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9" presetClass="entr" presetSubtype="0" fill="hold" nodeType="clickEffect">
                                  <p:stCondLst>
                                    <p:cond delay="0"/>
                                  </p:stCondLst>
                                  <p:childTnLst>
                                    <p:set>
                                      <p:cBhvr>
                                        <p:cTn id="50" dur="1" fill="hold">
                                          <p:stCondLst>
                                            <p:cond delay="0"/>
                                          </p:stCondLst>
                                        </p:cTn>
                                        <p:tgtEl>
                                          <p:spTgt spid="44047"/>
                                        </p:tgtEl>
                                        <p:attrNameLst>
                                          <p:attrName>style.visibility</p:attrName>
                                        </p:attrNameLst>
                                      </p:cBhvr>
                                      <p:to>
                                        <p:strVal val="visible"/>
                                      </p:to>
                                    </p:set>
                                    <p:anim calcmode="lin" valueType="num">
                                      <p:cBhvr>
                                        <p:cTn id="51" dur="1000" fill="hold"/>
                                        <p:tgtEl>
                                          <p:spTgt spid="44047"/>
                                        </p:tgtEl>
                                        <p:attrNameLst>
                                          <p:attrName>ppt_x</p:attrName>
                                        </p:attrNameLst>
                                      </p:cBhvr>
                                      <p:tavLst>
                                        <p:tav tm="0">
                                          <p:val>
                                            <p:strVal val="#ppt_x-.2"/>
                                          </p:val>
                                        </p:tav>
                                        <p:tav tm="100000">
                                          <p:val>
                                            <p:strVal val="#ppt_x"/>
                                          </p:val>
                                        </p:tav>
                                      </p:tavLst>
                                    </p:anim>
                                    <p:anim calcmode="lin" valueType="num">
                                      <p:cBhvr>
                                        <p:cTn id="52" dur="1000" fill="hold"/>
                                        <p:tgtEl>
                                          <p:spTgt spid="44047"/>
                                        </p:tgtEl>
                                        <p:attrNameLst>
                                          <p:attrName>ppt_y</p:attrName>
                                        </p:attrNameLst>
                                      </p:cBhvr>
                                      <p:tavLst>
                                        <p:tav tm="0">
                                          <p:val>
                                            <p:strVal val="#ppt_y"/>
                                          </p:val>
                                        </p:tav>
                                        <p:tav tm="100000">
                                          <p:val>
                                            <p:strVal val="#ppt_y"/>
                                          </p:val>
                                        </p:tav>
                                      </p:tavLst>
                                    </p:anim>
                                    <p:animEffect transition="in" filter="wipe(right)" prLst="gradientSize: 0.1">
                                      <p:cBhvr>
                                        <p:cTn id="53" dur="1000"/>
                                        <p:tgtEl>
                                          <p:spTgt spid="44047"/>
                                        </p:tgtEl>
                                      </p:cBhvr>
                                    </p:animEffect>
                                  </p:childTnLst>
                                </p:cTn>
                              </p:par>
                              <p:par>
                                <p:cTn id="54" presetID="29" presetClass="entr" presetSubtype="0" fill="hold" grpId="0" nodeType="withEffect">
                                  <p:stCondLst>
                                    <p:cond delay="0"/>
                                  </p:stCondLst>
                                  <p:childTnLst>
                                    <p:set>
                                      <p:cBhvr>
                                        <p:cTn id="55" dur="1" fill="hold">
                                          <p:stCondLst>
                                            <p:cond delay="0"/>
                                          </p:stCondLst>
                                        </p:cTn>
                                        <p:tgtEl>
                                          <p:spTgt spid="44055"/>
                                        </p:tgtEl>
                                        <p:attrNameLst>
                                          <p:attrName>style.visibility</p:attrName>
                                        </p:attrNameLst>
                                      </p:cBhvr>
                                      <p:to>
                                        <p:strVal val="visible"/>
                                      </p:to>
                                    </p:set>
                                    <p:anim calcmode="lin" valueType="num">
                                      <p:cBhvr>
                                        <p:cTn id="56" dur="1000" fill="hold"/>
                                        <p:tgtEl>
                                          <p:spTgt spid="44055"/>
                                        </p:tgtEl>
                                        <p:attrNameLst>
                                          <p:attrName>ppt_x</p:attrName>
                                        </p:attrNameLst>
                                      </p:cBhvr>
                                      <p:tavLst>
                                        <p:tav tm="0">
                                          <p:val>
                                            <p:strVal val="#ppt_x-.2"/>
                                          </p:val>
                                        </p:tav>
                                        <p:tav tm="100000">
                                          <p:val>
                                            <p:strVal val="#ppt_x"/>
                                          </p:val>
                                        </p:tav>
                                      </p:tavLst>
                                    </p:anim>
                                    <p:anim calcmode="lin" valueType="num">
                                      <p:cBhvr>
                                        <p:cTn id="57" dur="1000" fill="hold"/>
                                        <p:tgtEl>
                                          <p:spTgt spid="44055"/>
                                        </p:tgtEl>
                                        <p:attrNameLst>
                                          <p:attrName>ppt_y</p:attrName>
                                        </p:attrNameLst>
                                      </p:cBhvr>
                                      <p:tavLst>
                                        <p:tav tm="0">
                                          <p:val>
                                            <p:strVal val="#ppt_y"/>
                                          </p:val>
                                        </p:tav>
                                        <p:tav tm="100000">
                                          <p:val>
                                            <p:strVal val="#ppt_y"/>
                                          </p:val>
                                        </p:tav>
                                      </p:tavLst>
                                    </p:anim>
                                    <p:animEffect transition="in" filter="wipe(right)" prLst="gradientSize: 0.1">
                                      <p:cBhvr>
                                        <p:cTn id="58" dur="1000"/>
                                        <p:tgtEl>
                                          <p:spTgt spid="44055"/>
                                        </p:tgtEl>
                                      </p:cBhvr>
                                    </p:animEffect>
                                  </p:childTnLst>
                                </p:cTn>
                              </p:par>
                            </p:childTnLst>
                          </p:cTn>
                        </p:par>
                        <p:par>
                          <p:cTn id="59" fill="hold" nodeType="afterGroup">
                            <p:stCondLst>
                              <p:cond delay="1000"/>
                            </p:stCondLst>
                            <p:childTnLst>
                              <p:par>
                                <p:cTn id="60" presetID="29" presetClass="entr" presetSubtype="0" fill="hold" nodeType="afterEffect">
                                  <p:stCondLst>
                                    <p:cond delay="0"/>
                                  </p:stCondLst>
                                  <p:childTnLst>
                                    <p:set>
                                      <p:cBhvr>
                                        <p:cTn id="61" dur="1" fill="hold">
                                          <p:stCondLst>
                                            <p:cond delay="0"/>
                                          </p:stCondLst>
                                        </p:cTn>
                                        <p:tgtEl>
                                          <p:spTgt spid="44039">
                                            <p:txEl>
                                              <p:pRg st="2" end="2"/>
                                            </p:txEl>
                                          </p:spTgt>
                                        </p:tgtEl>
                                        <p:attrNameLst>
                                          <p:attrName>style.visibility</p:attrName>
                                        </p:attrNameLst>
                                      </p:cBhvr>
                                      <p:to>
                                        <p:strVal val="visible"/>
                                      </p:to>
                                    </p:set>
                                    <p:anim calcmode="lin" valueType="num">
                                      <p:cBhvr>
                                        <p:cTn id="62" dur="1000" fill="hold"/>
                                        <p:tgtEl>
                                          <p:spTgt spid="44039">
                                            <p:txEl>
                                              <p:pRg st="2" end="2"/>
                                            </p:txEl>
                                          </p:spTgt>
                                        </p:tgtEl>
                                        <p:attrNameLst>
                                          <p:attrName>ppt_x</p:attrName>
                                        </p:attrNameLst>
                                      </p:cBhvr>
                                      <p:tavLst>
                                        <p:tav tm="0">
                                          <p:val>
                                            <p:strVal val="#ppt_x-.2"/>
                                          </p:val>
                                        </p:tav>
                                        <p:tav tm="100000">
                                          <p:val>
                                            <p:strVal val="#ppt_x"/>
                                          </p:val>
                                        </p:tav>
                                      </p:tavLst>
                                    </p:anim>
                                    <p:anim calcmode="lin" valueType="num">
                                      <p:cBhvr>
                                        <p:cTn id="63" dur="1000" fill="hold"/>
                                        <p:tgtEl>
                                          <p:spTgt spid="44039">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64" dur="1000"/>
                                        <p:tgtEl>
                                          <p:spTgt spid="44039">
                                            <p:txEl>
                                              <p:pRg st="2" end="2"/>
                                            </p:txEl>
                                          </p:spTgt>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9" presetClass="entr" presetSubtype="0" fill="hold" nodeType="clickEffect">
                                  <p:stCondLst>
                                    <p:cond delay="0"/>
                                  </p:stCondLst>
                                  <p:childTnLst>
                                    <p:set>
                                      <p:cBhvr>
                                        <p:cTn id="68" dur="1" fill="hold">
                                          <p:stCondLst>
                                            <p:cond delay="0"/>
                                          </p:stCondLst>
                                        </p:cTn>
                                        <p:tgtEl>
                                          <p:spTgt spid="44046"/>
                                        </p:tgtEl>
                                        <p:attrNameLst>
                                          <p:attrName>style.visibility</p:attrName>
                                        </p:attrNameLst>
                                      </p:cBhvr>
                                      <p:to>
                                        <p:strVal val="visible"/>
                                      </p:to>
                                    </p:set>
                                    <p:anim calcmode="lin" valueType="num">
                                      <p:cBhvr>
                                        <p:cTn id="69" dur="1000" fill="hold"/>
                                        <p:tgtEl>
                                          <p:spTgt spid="44046"/>
                                        </p:tgtEl>
                                        <p:attrNameLst>
                                          <p:attrName>ppt_x</p:attrName>
                                        </p:attrNameLst>
                                      </p:cBhvr>
                                      <p:tavLst>
                                        <p:tav tm="0">
                                          <p:val>
                                            <p:strVal val="#ppt_x-.2"/>
                                          </p:val>
                                        </p:tav>
                                        <p:tav tm="100000">
                                          <p:val>
                                            <p:strVal val="#ppt_x"/>
                                          </p:val>
                                        </p:tav>
                                      </p:tavLst>
                                    </p:anim>
                                    <p:anim calcmode="lin" valueType="num">
                                      <p:cBhvr>
                                        <p:cTn id="70" dur="1000" fill="hold"/>
                                        <p:tgtEl>
                                          <p:spTgt spid="44046"/>
                                        </p:tgtEl>
                                        <p:attrNameLst>
                                          <p:attrName>ppt_y</p:attrName>
                                        </p:attrNameLst>
                                      </p:cBhvr>
                                      <p:tavLst>
                                        <p:tav tm="0">
                                          <p:val>
                                            <p:strVal val="#ppt_y"/>
                                          </p:val>
                                        </p:tav>
                                        <p:tav tm="100000">
                                          <p:val>
                                            <p:strVal val="#ppt_y"/>
                                          </p:val>
                                        </p:tav>
                                      </p:tavLst>
                                    </p:anim>
                                    <p:animEffect transition="in" filter="wipe(right)" prLst="gradientSize: 0.1">
                                      <p:cBhvr>
                                        <p:cTn id="71" dur="1000"/>
                                        <p:tgtEl>
                                          <p:spTgt spid="44046"/>
                                        </p:tgtEl>
                                      </p:cBhvr>
                                    </p:animEffect>
                                  </p:childTnLst>
                                </p:cTn>
                              </p:par>
                              <p:par>
                                <p:cTn id="72" presetID="29" presetClass="entr" presetSubtype="0" fill="hold" grpId="0" nodeType="withEffect">
                                  <p:stCondLst>
                                    <p:cond delay="0"/>
                                  </p:stCondLst>
                                  <p:childTnLst>
                                    <p:set>
                                      <p:cBhvr>
                                        <p:cTn id="73" dur="1" fill="hold">
                                          <p:stCondLst>
                                            <p:cond delay="0"/>
                                          </p:stCondLst>
                                        </p:cTn>
                                        <p:tgtEl>
                                          <p:spTgt spid="44056"/>
                                        </p:tgtEl>
                                        <p:attrNameLst>
                                          <p:attrName>style.visibility</p:attrName>
                                        </p:attrNameLst>
                                      </p:cBhvr>
                                      <p:to>
                                        <p:strVal val="visible"/>
                                      </p:to>
                                    </p:set>
                                    <p:anim calcmode="lin" valueType="num">
                                      <p:cBhvr>
                                        <p:cTn id="74" dur="1000" fill="hold"/>
                                        <p:tgtEl>
                                          <p:spTgt spid="44056"/>
                                        </p:tgtEl>
                                        <p:attrNameLst>
                                          <p:attrName>ppt_x</p:attrName>
                                        </p:attrNameLst>
                                      </p:cBhvr>
                                      <p:tavLst>
                                        <p:tav tm="0">
                                          <p:val>
                                            <p:strVal val="#ppt_x-.2"/>
                                          </p:val>
                                        </p:tav>
                                        <p:tav tm="100000">
                                          <p:val>
                                            <p:strVal val="#ppt_x"/>
                                          </p:val>
                                        </p:tav>
                                      </p:tavLst>
                                    </p:anim>
                                    <p:anim calcmode="lin" valueType="num">
                                      <p:cBhvr>
                                        <p:cTn id="75" dur="1000" fill="hold"/>
                                        <p:tgtEl>
                                          <p:spTgt spid="44056"/>
                                        </p:tgtEl>
                                        <p:attrNameLst>
                                          <p:attrName>ppt_y</p:attrName>
                                        </p:attrNameLst>
                                      </p:cBhvr>
                                      <p:tavLst>
                                        <p:tav tm="0">
                                          <p:val>
                                            <p:strVal val="#ppt_y"/>
                                          </p:val>
                                        </p:tav>
                                        <p:tav tm="100000">
                                          <p:val>
                                            <p:strVal val="#ppt_y"/>
                                          </p:val>
                                        </p:tav>
                                      </p:tavLst>
                                    </p:anim>
                                    <p:animEffect transition="in" filter="wipe(right)" prLst="gradientSize: 0.1">
                                      <p:cBhvr>
                                        <p:cTn id="76" dur="1000"/>
                                        <p:tgtEl>
                                          <p:spTgt spid="44056"/>
                                        </p:tgtEl>
                                      </p:cBhvr>
                                    </p:animEffect>
                                  </p:childTnLst>
                                </p:cTn>
                              </p:par>
                            </p:childTnLst>
                          </p:cTn>
                        </p:par>
                        <p:par>
                          <p:cTn id="77" fill="hold" nodeType="afterGroup">
                            <p:stCondLst>
                              <p:cond delay="1000"/>
                            </p:stCondLst>
                            <p:childTnLst>
                              <p:par>
                                <p:cTn id="78" presetID="29" presetClass="entr" presetSubtype="0" fill="hold" nodeType="afterEffect">
                                  <p:stCondLst>
                                    <p:cond delay="0"/>
                                  </p:stCondLst>
                                  <p:childTnLst>
                                    <p:set>
                                      <p:cBhvr>
                                        <p:cTn id="79" dur="1" fill="hold">
                                          <p:stCondLst>
                                            <p:cond delay="0"/>
                                          </p:stCondLst>
                                        </p:cTn>
                                        <p:tgtEl>
                                          <p:spTgt spid="44039">
                                            <p:txEl>
                                              <p:pRg st="3" end="3"/>
                                            </p:txEl>
                                          </p:spTgt>
                                        </p:tgtEl>
                                        <p:attrNameLst>
                                          <p:attrName>style.visibility</p:attrName>
                                        </p:attrNameLst>
                                      </p:cBhvr>
                                      <p:to>
                                        <p:strVal val="visible"/>
                                      </p:to>
                                    </p:set>
                                    <p:anim calcmode="lin" valueType="num">
                                      <p:cBhvr>
                                        <p:cTn id="80" dur="1000" fill="hold"/>
                                        <p:tgtEl>
                                          <p:spTgt spid="44039">
                                            <p:txEl>
                                              <p:pRg st="3" end="3"/>
                                            </p:txEl>
                                          </p:spTgt>
                                        </p:tgtEl>
                                        <p:attrNameLst>
                                          <p:attrName>ppt_x</p:attrName>
                                        </p:attrNameLst>
                                      </p:cBhvr>
                                      <p:tavLst>
                                        <p:tav tm="0">
                                          <p:val>
                                            <p:strVal val="#ppt_x-.2"/>
                                          </p:val>
                                        </p:tav>
                                        <p:tav tm="100000">
                                          <p:val>
                                            <p:strVal val="#ppt_x"/>
                                          </p:val>
                                        </p:tav>
                                      </p:tavLst>
                                    </p:anim>
                                    <p:anim calcmode="lin" valueType="num">
                                      <p:cBhvr>
                                        <p:cTn id="81" dur="1000" fill="hold"/>
                                        <p:tgtEl>
                                          <p:spTgt spid="44039">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82" dur="1000"/>
                                        <p:tgtEl>
                                          <p:spTgt spid="44039">
                                            <p:txEl>
                                              <p:pRg st="3" end="3"/>
                                            </p:txEl>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9" presetClass="entr" presetSubtype="0" fill="hold" nodeType="clickEffect">
                                  <p:stCondLst>
                                    <p:cond delay="0"/>
                                  </p:stCondLst>
                                  <p:childTnLst>
                                    <p:set>
                                      <p:cBhvr>
                                        <p:cTn id="86" dur="1" fill="hold">
                                          <p:stCondLst>
                                            <p:cond delay="0"/>
                                          </p:stCondLst>
                                        </p:cTn>
                                        <p:tgtEl>
                                          <p:spTgt spid="44048"/>
                                        </p:tgtEl>
                                        <p:attrNameLst>
                                          <p:attrName>style.visibility</p:attrName>
                                        </p:attrNameLst>
                                      </p:cBhvr>
                                      <p:to>
                                        <p:strVal val="visible"/>
                                      </p:to>
                                    </p:set>
                                    <p:anim calcmode="lin" valueType="num">
                                      <p:cBhvr>
                                        <p:cTn id="87" dur="1000" fill="hold"/>
                                        <p:tgtEl>
                                          <p:spTgt spid="44048"/>
                                        </p:tgtEl>
                                        <p:attrNameLst>
                                          <p:attrName>ppt_x</p:attrName>
                                        </p:attrNameLst>
                                      </p:cBhvr>
                                      <p:tavLst>
                                        <p:tav tm="0">
                                          <p:val>
                                            <p:strVal val="#ppt_x-.2"/>
                                          </p:val>
                                        </p:tav>
                                        <p:tav tm="100000">
                                          <p:val>
                                            <p:strVal val="#ppt_x"/>
                                          </p:val>
                                        </p:tav>
                                      </p:tavLst>
                                    </p:anim>
                                    <p:anim calcmode="lin" valueType="num">
                                      <p:cBhvr>
                                        <p:cTn id="88" dur="1000" fill="hold"/>
                                        <p:tgtEl>
                                          <p:spTgt spid="44048"/>
                                        </p:tgtEl>
                                        <p:attrNameLst>
                                          <p:attrName>ppt_y</p:attrName>
                                        </p:attrNameLst>
                                      </p:cBhvr>
                                      <p:tavLst>
                                        <p:tav tm="0">
                                          <p:val>
                                            <p:strVal val="#ppt_y"/>
                                          </p:val>
                                        </p:tav>
                                        <p:tav tm="100000">
                                          <p:val>
                                            <p:strVal val="#ppt_y"/>
                                          </p:val>
                                        </p:tav>
                                      </p:tavLst>
                                    </p:anim>
                                    <p:animEffect transition="in" filter="wipe(right)" prLst="gradientSize: 0.1">
                                      <p:cBhvr>
                                        <p:cTn id="89" dur="1000"/>
                                        <p:tgtEl>
                                          <p:spTgt spid="44048"/>
                                        </p:tgtEl>
                                      </p:cBhvr>
                                    </p:animEffect>
                                  </p:childTnLst>
                                </p:cTn>
                              </p:par>
                              <p:par>
                                <p:cTn id="90" presetID="29" presetClass="entr" presetSubtype="0" fill="hold" grpId="0" nodeType="withEffect">
                                  <p:stCondLst>
                                    <p:cond delay="0"/>
                                  </p:stCondLst>
                                  <p:childTnLst>
                                    <p:set>
                                      <p:cBhvr>
                                        <p:cTn id="91" dur="1" fill="hold">
                                          <p:stCondLst>
                                            <p:cond delay="0"/>
                                          </p:stCondLst>
                                        </p:cTn>
                                        <p:tgtEl>
                                          <p:spTgt spid="44057"/>
                                        </p:tgtEl>
                                        <p:attrNameLst>
                                          <p:attrName>style.visibility</p:attrName>
                                        </p:attrNameLst>
                                      </p:cBhvr>
                                      <p:to>
                                        <p:strVal val="visible"/>
                                      </p:to>
                                    </p:set>
                                    <p:anim calcmode="lin" valueType="num">
                                      <p:cBhvr>
                                        <p:cTn id="92" dur="1000" fill="hold"/>
                                        <p:tgtEl>
                                          <p:spTgt spid="44057"/>
                                        </p:tgtEl>
                                        <p:attrNameLst>
                                          <p:attrName>ppt_x</p:attrName>
                                        </p:attrNameLst>
                                      </p:cBhvr>
                                      <p:tavLst>
                                        <p:tav tm="0">
                                          <p:val>
                                            <p:strVal val="#ppt_x-.2"/>
                                          </p:val>
                                        </p:tav>
                                        <p:tav tm="100000">
                                          <p:val>
                                            <p:strVal val="#ppt_x"/>
                                          </p:val>
                                        </p:tav>
                                      </p:tavLst>
                                    </p:anim>
                                    <p:anim calcmode="lin" valueType="num">
                                      <p:cBhvr>
                                        <p:cTn id="93" dur="1000" fill="hold"/>
                                        <p:tgtEl>
                                          <p:spTgt spid="44057"/>
                                        </p:tgtEl>
                                        <p:attrNameLst>
                                          <p:attrName>ppt_y</p:attrName>
                                        </p:attrNameLst>
                                      </p:cBhvr>
                                      <p:tavLst>
                                        <p:tav tm="0">
                                          <p:val>
                                            <p:strVal val="#ppt_y"/>
                                          </p:val>
                                        </p:tav>
                                        <p:tav tm="100000">
                                          <p:val>
                                            <p:strVal val="#ppt_y"/>
                                          </p:val>
                                        </p:tav>
                                      </p:tavLst>
                                    </p:anim>
                                    <p:animEffect transition="in" filter="wipe(right)" prLst="gradientSize: 0.1">
                                      <p:cBhvr>
                                        <p:cTn id="94" dur="1000"/>
                                        <p:tgtEl>
                                          <p:spTgt spid="44057"/>
                                        </p:tgtEl>
                                      </p:cBhvr>
                                    </p:animEffect>
                                  </p:childTnLst>
                                </p:cTn>
                              </p:par>
                            </p:childTnLst>
                          </p:cTn>
                        </p:par>
                        <p:par>
                          <p:cTn id="95" fill="hold" nodeType="afterGroup">
                            <p:stCondLst>
                              <p:cond delay="1000"/>
                            </p:stCondLst>
                            <p:childTnLst>
                              <p:par>
                                <p:cTn id="96" presetID="29" presetClass="entr" presetSubtype="0" fill="hold" nodeType="afterEffect">
                                  <p:stCondLst>
                                    <p:cond delay="0"/>
                                  </p:stCondLst>
                                  <p:childTnLst>
                                    <p:set>
                                      <p:cBhvr>
                                        <p:cTn id="97" dur="1" fill="hold">
                                          <p:stCondLst>
                                            <p:cond delay="0"/>
                                          </p:stCondLst>
                                        </p:cTn>
                                        <p:tgtEl>
                                          <p:spTgt spid="44039">
                                            <p:txEl>
                                              <p:pRg st="4" end="4"/>
                                            </p:txEl>
                                          </p:spTgt>
                                        </p:tgtEl>
                                        <p:attrNameLst>
                                          <p:attrName>style.visibility</p:attrName>
                                        </p:attrNameLst>
                                      </p:cBhvr>
                                      <p:to>
                                        <p:strVal val="visible"/>
                                      </p:to>
                                    </p:set>
                                    <p:anim calcmode="lin" valueType="num">
                                      <p:cBhvr>
                                        <p:cTn id="98" dur="1000" fill="hold"/>
                                        <p:tgtEl>
                                          <p:spTgt spid="44039">
                                            <p:txEl>
                                              <p:pRg st="4" end="4"/>
                                            </p:txEl>
                                          </p:spTgt>
                                        </p:tgtEl>
                                        <p:attrNameLst>
                                          <p:attrName>ppt_x</p:attrName>
                                        </p:attrNameLst>
                                      </p:cBhvr>
                                      <p:tavLst>
                                        <p:tav tm="0">
                                          <p:val>
                                            <p:strVal val="#ppt_x-.2"/>
                                          </p:val>
                                        </p:tav>
                                        <p:tav tm="100000">
                                          <p:val>
                                            <p:strVal val="#ppt_x"/>
                                          </p:val>
                                        </p:tav>
                                      </p:tavLst>
                                    </p:anim>
                                    <p:anim calcmode="lin" valueType="num">
                                      <p:cBhvr>
                                        <p:cTn id="99" dur="1000" fill="hold"/>
                                        <p:tgtEl>
                                          <p:spTgt spid="44039">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100" dur="1000"/>
                                        <p:tgtEl>
                                          <p:spTgt spid="44039">
                                            <p:txEl>
                                              <p:pRg st="4" end="4"/>
                                            </p:txEl>
                                          </p:spTgt>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29" presetClass="entr" presetSubtype="0" fill="hold" nodeType="clickEffect">
                                  <p:stCondLst>
                                    <p:cond delay="0"/>
                                  </p:stCondLst>
                                  <p:childTnLst>
                                    <p:set>
                                      <p:cBhvr>
                                        <p:cTn id="104" dur="1" fill="hold">
                                          <p:stCondLst>
                                            <p:cond delay="0"/>
                                          </p:stCondLst>
                                        </p:cTn>
                                        <p:tgtEl>
                                          <p:spTgt spid="44043"/>
                                        </p:tgtEl>
                                        <p:attrNameLst>
                                          <p:attrName>style.visibility</p:attrName>
                                        </p:attrNameLst>
                                      </p:cBhvr>
                                      <p:to>
                                        <p:strVal val="visible"/>
                                      </p:to>
                                    </p:set>
                                    <p:anim calcmode="lin" valueType="num">
                                      <p:cBhvr>
                                        <p:cTn id="105" dur="1000" fill="hold"/>
                                        <p:tgtEl>
                                          <p:spTgt spid="44043"/>
                                        </p:tgtEl>
                                        <p:attrNameLst>
                                          <p:attrName>ppt_x</p:attrName>
                                        </p:attrNameLst>
                                      </p:cBhvr>
                                      <p:tavLst>
                                        <p:tav tm="0">
                                          <p:val>
                                            <p:strVal val="#ppt_x-.2"/>
                                          </p:val>
                                        </p:tav>
                                        <p:tav tm="100000">
                                          <p:val>
                                            <p:strVal val="#ppt_x"/>
                                          </p:val>
                                        </p:tav>
                                      </p:tavLst>
                                    </p:anim>
                                    <p:anim calcmode="lin" valueType="num">
                                      <p:cBhvr>
                                        <p:cTn id="106" dur="1000" fill="hold"/>
                                        <p:tgtEl>
                                          <p:spTgt spid="44043"/>
                                        </p:tgtEl>
                                        <p:attrNameLst>
                                          <p:attrName>ppt_y</p:attrName>
                                        </p:attrNameLst>
                                      </p:cBhvr>
                                      <p:tavLst>
                                        <p:tav tm="0">
                                          <p:val>
                                            <p:strVal val="#ppt_y"/>
                                          </p:val>
                                        </p:tav>
                                        <p:tav tm="100000">
                                          <p:val>
                                            <p:strVal val="#ppt_y"/>
                                          </p:val>
                                        </p:tav>
                                      </p:tavLst>
                                    </p:anim>
                                    <p:animEffect transition="in" filter="wipe(right)" prLst="gradientSize: 0.1">
                                      <p:cBhvr>
                                        <p:cTn id="107" dur="1000"/>
                                        <p:tgtEl>
                                          <p:spTgt spid="44043"/>
                                        </p:tgtEl>
                                      </p:cBhvr>
                                    </p:animEffect>
                                  </p:childTnLst>
                                </p:cTn>
                              </p:par>
                              <p:par>
                                <p:cTn id="108" presetID="29" presetClass="entr" presetSubtype="0" fill="hold" grpId="0" nodeType="withEffect">
                                  <p:stCondLst>
                                    <p:cond delay="0"/>
                                  </p:stCondLst>
                                  <p:childTnLst>
                                    <p:set>
                                      <p:cBhvr>
                                        <p:cTn id="109" dur="1" fill="hold">
                                          <p:stCondLst>
                                            <p:cond delay="0"/>
                                          </p:stCondLst>
                                        </p:cTn>
                                        <p:tgtEl>
                                          <p:spTgt spid="44058"/>
                                        </p:tgtEl>
                                        <p:attrNameLst>
                                          <p:attrName>style.visibility</p:attrName>
                                        </p:attrNameLst>
                                      </p:cBhvr>
                                      <p:to>
                                        <p:strVal val="visible"/>
                                      </p:to>
                                    </p:set>
                                    <p:anim calcmode="lin" valueType="num">
                                      <p:cBhvr>
                                        <p:cTn id="110" dur="1000" fill="hold"/>
                                        <p:tgtEl>
                                          <p:spTgt spid="44058"/>
                                        </p:tgtEl>
                                        <p:attrNameLst>
                                          <p:attrName>ppt_x</p:attrName>
                                        </p:attrNameLst>
                                      </p:cBhvr>
                                      <p:tavLst>
                                        <p:tav tm="0">
                                          <p:val>
                                            <p:strVal val="#ppt_x-.2"/>
                                          </p:val>
                                        </p:tav>
                                        <p:tav tm="100000">
                                          <p:val>
                                            <p:strVal val="#ppt_x"/>
                                          </p:val>
                                        </p:tav>
                                      </p:tavLst>
                                    </p:anim>
                                    <p:anim calcmode="lin" valueType="num">
                                      <p:cBhvr>
                                        <p:cTn id="111" dur="1000" fill="hold"/>
                                        <p:tgtEl>
                                          <p:spTgt spid="44058"/>
                                        </p:tgtEl>
                                        <p:attrNameLst>
                                          <p:attrName>ppt_y</p:attrName>
                                        </p:attrNameLst>
                                      </p:cBhvr>
                                      <p:tavLst>
                                        <p:tav tm="0">
                                          <p:val>
                                            <p:strVal val="#ppt_y"/>
                                          </p:val>
                                        </p:tav>
                                        <p:tav tm="100000">
                                          <p:val>
                                            <p:strVal val="#ppt_y"/>
                                          </p:val>
                                        </p:tav>
                                      </p:tavLst>
                                    </p:anim>
                                    <p:animEffect transition="in" filter="wipe(right)" prLst="gradientSize: 0.1">
                                      <p:cBhvr>
                                        <p:cTn id="112" dur="1000"/>
                                        <p:tgtEl>
                                          <p:spTgt spid="44058"/>
                                        </p:tgtEl>
                                      </p:cBhvr>
                                    </p:animEffect>
                                  </p:childTnLst>
                                </p:cTn>
                              </p:par>
                            </p:childTnLst>
                          </p:cTn>
                        </p:par>
                        <p:par>
                          <p:cTn id="113" fill="hold" nodeType="afterGroup">
                            <p:stCondLst>
                              <p:cond delay="1000"/>
                            </p:stCondLst>
                            <p:childTnLst>
                              <p:par>
                                <p:cTn id="114" presetID="29" presetClass="entr" presetSubtype="0" fill="hold" nodeType="afterEffect">
                                  <p:stCondLst>
                                    <p:cond delay="0"/>
                                  </p:stCondLst>
                                  <p:childTnLst>
                                    <p:set>
                                      <p:cBhvr>
                                        <p:cTn id="115" dur="1" fill="hold">
                                          <p:stCondLst>
                                            <p:cond delay="0"/>
                                          </p:stCondLst>
                                        </p:cTn>
                                        <p:tgtEl>
                                          <p:spTgt spid="44039">
                                            <p:txEl>
                                              <p:pRg st="5" end="5"/>
                                            </p:txEl>
                                          </p:spTgt>
                                        </p:tgtEl>
                                        <p:attrNameLst>
                                          <p:attrName>style.visibility</p:attrName>
                                        </p:attrNameLst>
                                      </p:cBhvr>
                                      <p:to>
                                        <p:strVal val="visible"/>
                                      </p:to>
                                    </p:set>
                                    <p:anim calcmode="lin" valueType="num">
                                      <p:cBhvr>
                                        <p:cTn id="116" dur="1000" fill="hold"/>
                                        <p:tgtEl>
                                          <p:spTgt spid="44039">
                                            <p:txEl>
                                              <p:pRg st="5" end="5"/>
                                            </p:txEl>
                                          </p:spTgt>
                                        </p:tgtEl>
                                        <p:attrNameLst>
                                          <p:attrName>ppt_x</p:attrName>
                                        </p:attrNameLst>
                                      </p:cBhvr>
                                      <p:tavLst>
                                        <p:tav tm="0">
                                          <p:val>
                                            <p:strVal val="#ppt_x-.2"/>
                                          </p:val>
                                        </p:tav>
                                        <p:tav tm="100000">
                                          <p:val>
                                            <p:strVal val="#ppt_x"/>
                                          </p:val>
                                        </p:tav>
                                      </p:tavLst>
                                    </p:anim>
                                    <p:anim calcmode="lin" valueType="num">
                                      <p:cBhvr>
                                        <p:cTn id="117" dur="1000" fill="hold"/>
                                        <p:tgtEl>
                                          <p:spTgt spid="44039">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118" dur="1000"/>
                                        <p:tgtEl>
                                          <p:spTgt spid="44039">
                                            <p:txEl>
                                              <p:pRg st="5" end="5"/>
                                            </p:txEl>
                                          </p:spTgt>
                                        </p:tgtEl>
                                      </p:cBhvr>
                                    </p:animEffec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29" presetClass="entr" presetSubtype="0" fill="hold" nodeType="clickEffect">
                                  <p:stCondLst>
                                    <p:cond delay="0"/>
                                  </p:stCondLst>
                                  <p:childTnLst>
                                    <p:set>
                                      <p:cBhvr>
                                        <p:cTn id="122" dur="1" fill="hold">
                                          <p:stCondLst>
                                            <p:cond delay="0"/>
                                          </p:stCondLst>
                                        </p:cTn>
                                        <p:tgtEl>
                                          <p:spTgt spid="44044"/>
                                        </p:tgtEl>
                                        <p:attrNameLst>
                                          <p:attrName>style.visibility</p:attrName>
                                        </p:attrNameLst>
                                      </p:cBhvr>
                                      <p:to>
                                        <p:strVal val="visible"/>
                                      </p:to>
                                    </p:set>
                                    <p:anim calcmode="lin" valueType="num">
                                      <p:cBhvr>
                                        <p:cTn id="123" dur="1000" fill="hold"/>
                                        <p:tgtEl>
                                          <p:spTgt spid="44044"/>
                                        </p:tgtEl>
                                        <p:attrNameLst>
                                          <p:attrName>ppt_x</p:attrName>
                                        </p:attrNameLst>
                                      </p:cBhvr>
                                      <p:tavLst>
                                        <p:tav tm="0">
                                          <p:val>
                                            <p:strVal val="#ppt_x-.2"/>
                                          </p:val>
                                        </p:tav>
                                        <p:tav tm="100000">
                                          <p:val>
                                            <p:strVal val="#ppt_x"/>
                                          </p:val>
                                        </p:tav>
                                      </p:tavLst>
                                    </p:anim>
                                    <p:anim calcmode="lin" valueType="num">
                                      <p:cBhvr>
                                        <p:cTn id="124" dur="1000" fill="hold"/>
                                        <p:tgtEl>
                                          <p:spTgt spid="44044"/>
                                        </p:tgtEl>
                                        <p:attrNameLst>
                                          <p:attrName>ppt_y</p:attrName>
                                        </p:attrNameLst>
                                      </p:cBhvr>
                                      <p:tavLst>
                                        <p:tav tm="0">
                                          <p:val>
                                            <p:strVal val="#ppt_y"/>
                                          </p:val>
                                        </p:tav>
                                        <p:tav tm="100000">
                                          <p:val>
                                            <p:strVal val="#ppt_y"/>
                                          </p:val>
                                        </p:tav>
                                      </p:tavLst>
                                    </p:anim>
                                    <p:animEffect transition="in" filter="wipe(right)" prLst="gradientSize: 0.1">
                                      <p:cBhvr>
                                        <p:cTn id="125" dur="1000"/>
                                        <p:tgtEl>
                                          <p:spTgt spid="44044"/>
                                        </p:tgtEl>
                                      </p:cBhvr>
                                    </p:animEffect>
                                  </p:childTnLst>
                                </p:cTn>
                              </p:par>
                              <p:par>
                                <p:cTn id="126" presetID="29" presetClass="entr" presetSubtype="0" fill="hold" grpId="0" nodeType="withEffect">
                                  <p:stCondLst>
                                    <p:cond delay="0"/>
                                  </p:stCondLst>
                                  <p:childTnLst>
                                    <p:set>
                                      <p:cBhvr>
                                        <p:cTn id="127" dur="1" fill="hold">
                                          <p:stCondLst>
                                            <p:cond delay="0"/>
                                          </p:stCondLst>
                                        </p:cTn>
                                        <p:tgtEl>
                                          <p:spTgt spid="44059"/>
                                        </p:tgtEl>
                                        <p:attrNameLst>
                                          <p:attrName>style.visibility</p:attrName>
                                        </p:attrNameLst>
                                      </p:cBhvr>
                                      <p:to>
                                        <p:strVal val="visible"/>
                                      </p:to>
                                    </p:set>
                                    <p:anim calcmode="lin" valueType="num">
                                      <p:cBhvr>
                                        <p:cTn id="128" dur="1000" fill="hold"/>
                                        <p:tgtEl>
                                          <p:spTgt spid="44059"/>
                                        </p:tgtEl>
                                        <p:attrNameLst>
                                          <p:attrName>ppt_x</p:attrName>
                                        </p:attrNameLst>
                                      </p:cBhvr>
                                      <p:tavLst>
                                        <p:tav tm="0">
                                          <p:val>
                                            <p:strVal val="#ppt_x-.2"/>
                                          </p:val>
                                        </p:tav>
                                        <p:tav tm="100000">
                                          <p:val>
                                            <p:strVal val="#ppt_x"/>
                                          </p:val>
                                        </p:tav>
                                      </p:tavLst>
                                    </p:anim>
                                    <p:anim calcmode="lin" valueType="num">
                                      <p:cBhvr>
                                        <p:cTn id="129" dur="1000" fill="hold"/>
                                        <p:tgtEl>
                                          <p:spTgt spid="44059"/>
                                        </p:tgtEl>
                                        <p:attrNameLst>
                                          <p:attrName>ppt_y</p:attrName>
                                        </p:attrNameLst>
                                      </p:cBhvr>
                                      <p:tavLst>
                                        <p:tav tm="0">
                                          <p:val>
                                            <p:strVal val="#ppt_y"/>
                                          </p:val>
                                        </p:tav>
                                        <p:tav tm="100000">
                                          <p:val>
                                            <p:strVal val="#ppt_y"/>
                                          </p:val>
                                        </p:tav>
                                      </p:tavLst>
                                    </p:anim>
                                    <p:animEffect transition="in" filter="wipe(right)" prLst="gradientSize: 0.1">
                                      <p:cBhvr>
                                        <p:cTn id="130" dur="1000"/>
                                        <p:tgtEl>
                                          <p:spTgt spid="44059"/>
                                        </p:tgtEl>
                                      </p:cBhvr>
                                    </p:animEffect>
                                  </p:childTnLst>
                                </p:cTn>
                              </p:par>
                            </p:childTnLst>
                          </p:cTn>
                        </p:par>
                        <p:par>
                          <p:cTn id="131" fill="hold" nodeType="afterGroup">
                            <p:stCondLst>
                              <p:cond delay="1000"/>
                            </p:stCondLst>
                            <p:childTnLst>
                              <p:par>
                                <p:cTn id="132" presetID="29" presetClass="entr" presetSubtype="0" fill="hold" nodeType="afterEffect">
                                  <p:stCondLst>
                                    <p:cond delay="0"/>
                                  </p:stCondLst>
                                  <p:childTnLst>
                                    <p:set>
                                      <p:cBhvr>
                                        <p:cTn id="133" dur="1" fill="hold">
                                          <p:stCondLst>
                                            <p:cond delay="0"/>
                                          </p:stCondLst>
                                        </p:cTn>
                                        <p:tgtEl>
                                          <p:spTgt spid="44039">
                                            <p:txEl>
                                              <p:pRg st="6" end="6"/>
                                            </p:txEl>
                                          </p:spTgt>
                                        </p:tgtEl>
                                        <p:attrNameLst>
                                          <p:attrName>style.visibility</p:attrName>
                                        </p:attrNameLst>
                                      </p:cBhvr>
                                      <p:to>
                                        <p:strVal val="visible"/>
                                      </p:to>
                                    </p:set>
                                    <p:anim calcmode="lin" valueType="num">
                                      <p:cBhvr>
                                        <p:cTn id="134" dur="1000" fill="hold"/>
                                        <p:tgtEl>
                                          <p:spTgt spid="44039">
                                            <p:txEl>
                                              <p:pRg st="6" end="6"/>
                                            </p:txEl>
                                          </p:spTgt>
                                        </p:tgtEl>
                                        <p:attrNameLst>
                                          <p:attrName>ppt_x</p:attrName>
                                        </p:attrNameLst>
                                      </p:cBhvr>
                                      <p:tavLst>
                                        <p:tav tm="0">
                                          <p:val>
                                            <p:strVal val="#ppt_x-.2"/>
                                          </p:val>
                                        </p:tav>
                                        <p:tav tm="100000">
                                          <p:val>
                                            <p:strVal val="#ppt_x"/>
                                          </p:val>
                                        </p:tav>
                                      </p:tavLst>
                                    </p:anim>
                                    <p:anim calcmode="lin" valueType="num">
                                      <p:cBhvr>
                                        <p:cTn id="135" dur="1000" fill="hold"/>
                                        <p:tgtEl>
                                          <p:spTgt spid="44039">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136" dur="1000"/>
                                        <p:tgtEl>
                                          <p:spTgt spid="44039">
                                            <p:txEl>
                                              <p:pRg st="6" end="6"/>
                                            </p:txEl>
                                          </p:spTgt>
                                        </p:tgtEl>
                                      </p:cBhvr>
                                    </p:animEffec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29" presetClass="entr" presetSubtype="0" fill="hold" nodeType="clickEffect">
                                  <p:stCondLst>
                                    <p:cond delay="0"/>
                                  </p:stCondLst>
                                  <p:childTnLst>
                                    <p:set>
                                      <p:cBhvr>
                                        <p:cTn id="140" dur="1" fill="hold">
                                          <p:stCondLst>
                                            <p:cond delay="0"/>
                                          </p:stCondLst>
                                        </p:cTn>
                                        <p:tgtEl>
                                          <p:spTgt spid="44050"/>
                                        </p:tgtEl>
                                        <p:attrNameLst>
                                          <p:attrName>style.visibility</p:attrName>
                                        </p:attrNameLst>
                                      </p:cBhvr>
                                      <p:to>
                                        <p:strVal val="visible"/>
                                      </p:to>
                                    </p:set>
                                    <p:anim calcmode="lin" valueType="num">
                                      <p:cBhvr>
                                        <p:cTn id="141" dur="1000" fill="hold"/>
                                        <p:tgtEl>
                                          <p:spTgt spid="44050"/>
                                        </p:tgtEl>
                                        <p:attrNameLst>
                                          <p:attrName>ppt_x</p:attrName>
                                        </p:attrNameLst>
                                      </p:cBhvr>
                                      <p:tavLst>
                                        <p:tav tm="0">
                                          <p:val>
                                            <p:strVal val="#ppt_x-.2"/>
                                          </p:val>
                                        </p:tav>
                                        <p:tav tm="100000">
                                          <p:val>
                                            <p:strVal val="#ppt_x"/>
                                          </p:val>
                                        </p:tav>
                                      </p:tavLst>
                                    </p:anim>
                                    <p:anim calcmode="lin" valueType="num">
                                      <p:cBhvr>
                                        <p:cTn id="142" dur="1000" fill="hold"/>
                                        <p:tgtEl>
                                          <p:spTgt spid="44050"/>
                                        </p:tgtEl>
                                        <p:attrNameLst>
                                          <p:attrName>ppt_y</p:attrName>
                                        </p:attrNameLst>
                                      </p:cBhvr>
                                      <p:tavLst>
                                        <p:tav tm="0">
                                          <p:val>
                                            <p:strVal val="#ppt_y"/>
                                          </p:val>
                                        </p:tav>
                                        <p:tav tm="100000">
                                          <p:val>
                                            <p:strVal val="#ppt_y"/>
                                          </p:val>
                                        </p:tav>
                                      </p:tavLst>
                                    </p:anim>
                                    <p:animEffect transition="in" filter="wipe(right)" prLst="gradientSize: 0.1">
                                      <p:cBhvr>
                                        <p:cTn id="143" dur="1000"/>
                                        <p:tgtEl>
                                          <p:spTgt spid="44050"/>
                                        </p:tgtEl>
                                      </p:cBhvr>
                                    </p:animEffect>
                                  </p:childTnLst>
                                </p:cTn>
                              </p:par>
                              <p:par>
                                <p:cTn id="144" presetID="29" presetClass="entr" presetSubtype="0" fill="hold" grpId="0" nodeType="withEffect">
                                  <p:stCondLst>
                                    <p:cond delay="0"/>
                                  </p:stCondLst>
                                  <p:childTnLst>
                                    <p:set>
                                      <p:cBhvr>
                                        <p:cTn id="145" dur="1" fill="hold">
                                          <p:stCondLst>
                                            <p:cond delay="0"/>
                                          </p:stCondLst>
                                        </p:cTn>
                                        <p:tgtEl>
                                          <p:spTgt spid="44053"/>
                                        </p:tgtEl>
                                        <p:attrNameLst>
                                          <p:attrName>style.visibility</p:attrName>
                                        </p:attrNameLst>
                                      </p:cBhvr>
                                      <p:to>
                                        <p:strVal val="visible"/>
                                      </p:to>
                                    </p:set>
                                    <p:anim calcmode="lin" valueType="num">
                                      <p:cBhvr>
                                        <p:cTn id="146" dur="1000" fill="hold"/>
                                        <p:tgtEl>
                                          <p:spTgt spid="44053"/>
                                        </p:tgtEl>
                                        <p:attrNameLst>
                                          <p:attrName>ppt_x</p:attrName>
                                        </p:attrNameLst>
                                      </p:cBhvr>
                                      <p:tavLst>
                                        <p:tav tm="0">
                                          <p:val>
                                            <p:strVal val="#ppt_x-.2"/>
                                          </p:val>
                                        </p:tav>
                                        <p:tav tm="100000">
                                          <p:val>
                                            <p:strVal val="#ppt_x"/>
                                          </p:val>
                                        </p:tav>
                                      </p:tavLst>
                                    </p:anim>
                                    <p:anim calcmode="lin" valueType="num">
                                      <p:cBhvr>
                                        <p:cTn id="147" dur="1000" fill="hold"/>
                                        <p:tgtEl>
                                          <p:spTgt spid="44053"/>
                                        </p:tgtEl>
                                        <p:attrNameLst>
                                          <p:attrName>ppt_y</p:attrName>
                                        </p:attrNameLst>
                                      </p:cBhvr>
                                      <p:tavLst>
                                        <p:tav tm="0">
                                          <p:val>
                                            <p:strVal val="#ppt_y"/>
                                          </p:val>
                                        </p:tav>
                                        <p:tav tm="100000">
                                          <p:val>
                                            <p:strVal val="#ppt_y"/>
                                          </p:val>
                                        </p:tav>
                                      </p:tavLst>
                                    </p:anim>
                                    <p:animEffect transition="in" filter="wipe(right)" prLst="gradientSize: 0.1">
                                      <p:cBhvr>
                                        <p:cTn id="148" dur="1000"/>
                                        <p:tgtEl>
                                          <p:spTgt spid="44053"/>
                                        </p:tgtEl>
                                      </p:cBhvr>
                                    </p:animEffect>
                                  </p:childTnLst>
                                </p:cTn>
                              </p:par>
                            </p:childTnLst>
                          </p:cTn>
                        </p:par>
                        <p:par>
                          <p:cTn id="149" fill="hold" nodeType="afterGroup">
                            <p:stCondLst>
                              <p:cond delay="1000"/>
                            </p:stCondLst>
                            <p:childTnLst>
                              <p:par>
                                <p:cTn id="150" presetID="29" presetClass="entr" presetSubtype="0" fill="hold" nodeType="afterEffect">
                                  <p:stCondLst>
                                    <p:cond delay="0"/>
                                  </p:stCondLst>
                                  <p:childTnLst>
                                    <p:set>
                                      <p:cBhvr>
                                        <p:cTn id="151" dur="1" fill="hold">
                                          <p:stCondLst>
                                            <p:cond delay="0"/>
                                          </p:stCondLst>
                                        </p:cTn>
                                        <p:tgtEl>
                                          <p:spTgt spid="44039">
                                            <p:txEl>
                                              <p:pRg st="7" end="7"/>
                                            </p:txEl>
                                          </p:spTgt>
                                        </p:tgtEl>
                                        <p:attrNameLst>
                                          <p:attrName>style.visibility</p:attrName>
                                        </p:attrNameLst>
                                      </p:cBhvr>
                                      <p:to>
                                        <p:strVal val="visible"/>
                                      </p:to>
                                    </p:set>
                                    <p:anim calcmode="lin" valueType="num">
                                      <p:cBhvr>
                                        <p:cTn id="152" dur="1000" fill="hold"/>
                                        <p:tgtEl>
                                          <p:spTgt spid="44039">
                                            <p:txEl>
                                              <p:pRg st="7" end="7"/>
                                            </p:txEl>
                                          </p:spTgt>
                                        </p:tgtEl>
                                        <p:attrNameLst>
                                          <p:attrName>ppt_x</p:attrName>
                                        </p:attrNameLst>
                                      </p:cBhvr>
                                      <p:tavLst>
                                        <p:tav tm="0">
                                          <p:val>
                                            <p:strVal val="#ppt_x-.2"/>
                                          </p:val>
                                        </p:tav>
                                        <p:tav tm="100000">
                                          <p:val>
                                            <p:strVal val="#ppt_x"/>
                                          </p:val>
                                        </p:tav>
                                      </p:tavLst>
                                    </p:anim>
                                    <p:anim calcmode="lin" valueType="num">
                                      <p:cBhvr>
                                        <p:cTn id="153" dur="1000" fill="hold"/>
                                        <p:tgtEl>
                                          <p:spTgt spid="44039">
                                            <p:txEl>
                                              <p:pRg st="7" end="7"/>
                                            </p:txEl>
                                          </p:spTgt>
                                        </p:tgtEl>
                                        <p:attrNameLst>
                                          <p:attrName>ppt_y</p:attrName>
                                        </p:attrNameLst>
                                      </p:cBhvr>
                                      <p:tavLst>
                                        <p:tav tm="0">
                                          <p:val>
                                            <p:strVal val="#ppt_y"/>
                                          </p:val>
                                        </p:tav>
                                        <p:tav tm="100000">
                                          <p:val>
                                            <p:strVal val="#ppt_y"/>
                                          </p:val>
                                        </p:tav>
                                      </p:tavLst>
                                    </p:anim>
                                    <p:animEffect transition="in" filter="wipe(right)" prLst="gradientSize: 0.1">
                                      <p:cBhvr>
                                        <p:cTn id="154" dur="1000"/>
                                        <p:tgtEl>
                                          <p:spTgt spid="44039">
                                            <p:txEl>
                                              <p:pRg st="7" end="7"/>
                                            </p:txEl>
                                          </p:spTgt>
                                        </p:tgtEl>
                                      </p:cBhvr>
                                    </p:animEffec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29" presetClass="entr" presetSubtype="0" fill="hold" grpId="0" nodeType="clickEffect">
                                  <p:stCondLst>
                                    <p:cond delay="0"/>
                                  </p:stCondLst>
                                  <p:childTnLst>
                                    <p:set>
                                      <p:cBhvr>
                                        <p:cTn id="158" dur="1" fill="hold">
                                          <p:stCondLst>
                                            <p:cond delay="0"/>
                                          </p:stCondLst>
                                        </p:cTn>
                                        <p:tgtEl>
                                          <p:spTgt spid="44060"/>
                                        </p:tgtEl>
                                        <p:attrNameLst>
                                          <p:attrName>style.visibility</p:attrName>
                                        </p:attrNameLst>
                                      </p:cBhvr>
                                      <p:to>
                                        <p:strVal val="visible"/>
                                      </p:to>
                                    </p:set>
                                    <p:anim calcmode="lin" valueType="num">
                                      <p:cBhvr>
                                        <p:cTn id="159" dur="1000" fill="hold"/>
                                        <p:tgtEl>
                                          <p:spTgt spid="44060"/>
                                        </p:tgtEl>
                                        <p:attrNameLst>
                                          <p:attrName>ppt_x</p:attrName>
                                        </p:attrNameLst>
                                      </p:cBhvr>
                                      <p:tavLst>
                                        <p:tav tm="0">
                                          <p:val>
                                            <p:strVal val="#ppt_x-.2"/>
                                          </p:val>
                                        </p:tav>
                                        <p:tav tm="100000">
                                          <p:val>
                                            <p:strVal val="#ppt_x"/>
                                          </p:val>
                                        </p:tav>
                                      </p:tavLst>
                                    </p:anim>
                                    <p:anim calcmode="lin" valueType="num">
                                      <p:cBhvr>
                                        <p:cTn id="160" dur="1000" fill="hold"/>
                                        <p:tgtEl>
                                          <p:spTgt spid="44060"/>
                                        </p:tgtEl>
                                        <p:attrNameLst>
                                          <p:attrName>ppt_y</p:attrName>
                                        </p:attrNameLst>
                                      </p:cBhvr>
                                      <p:tavLst>
                                        <p:tav tm="0">
                                          <p:val>
                                            <p:strVal val="#ppt_y"/>
                                          </p:val>
                                        </p:tav>
                                        <p:tav tm="100000">
                                          <p:val>
                                            <p:strVal val="#ppt_y"/>
                                          </p:val>
                                        </p:tav>
                                      </p:tavLst>
                                    </p:anim>
                                    <p:animEffect transition="in" filter="wipe(right)" prLst="gradientSize: 0.1">
                                      <p:cBhvr>
                                        <p:cTn id="161" dur="1000"/>
                                        <p:tgtEl>
                                          <p:spTgt spid="44060"/>
                                        </p:tgtEl>
                                      </p:cBhvr>
                                    </p:animEffect>
                                  </p:childTnLst>
                                </p:cTn>
                              </p:par>
                              <p:par>
                                <p:cTn id="162" presetID="29" presetClass="entr" presetSubtype="0" fill="hold" nodeType="withEffect">
                                  <p:stCondLst>
                                    <p:cond delay="0"/>
                                  </p:stCondLst>
                                  <p:childTnLst>
                                    <p:set>
                                      <p:cBhvr>
                                        <p:cTn id="163" dur="1" fill="hold">
                                          <p:stCondLst>
                                            <p:cond delay="0"/>
                                          </p:stCondLst>
                                        </p:cTn>
                                        <p:tgtEl>
                                          <p:spTgt spid="44045"/>
                                        </p:tgtEl>
                                        <p:attrNameLst>
                                          <p:attrName>style.visibility</p:attrName>
                                        </p:attrNameLst>
                                      </p:cBhvr>
                                      <p:to>
                                        <p:strVal val="visible"/>
                                      </p:to>
                                    </p:set>
                                    <p:anim calcmode="lin" valueType="num">
                                      <p:cBhvr>
                                        <p:cTn id="164" dur="1000" fill="hold"/>
                                        <p:tgtEl>
                                          <p:spTgt spid="44045"/>
                                        </p:tgtEl>
                                        <p:attrNameLst>
                                          <p:attrName>ppt_x</p:attrName>
                                        </p:attrNameLst>
                                      </p:cBhvr>
                                      <p:tavLst>
                                        <p:tav tm="0">
                                          <p:val>
                                            <p:strVal val="#ppt_x-.2"/>
                                          </p:val>
                                        </p:tav>
                                        <p:tav tm="100000">
                                          <p:val>
                                            <p:strVal val="#ppt_x"/>
                                          </p:val>
                                        </p:tav>
                                      </p:tavLst>
                                    </p:anim>
                                    <p:anim calcmode="lin" valueType="num">
                                      <p:cBhvr>
                                        <p:cTn id="165" dur="1000" fill="hold"/>
                                        <p:tgtEl>
                                          <p:spTgt spid="44045"/>
                                        </p:tgtEl>
                                        <p:attrNameLst>
                                          <p:attrName>ppt_y</p:attrName>
                                        </p:attrNameLst>
                                      </p:cBhvr>
                                      <p:tavLst>
                                        <p:tav tm="0">
                                          <p:val>
                                            <p:strVal val="#ppt_y"/>
                                          </p:val>
                                        </p:tav>
                                        <p:tav tm="100000">
                                          <p:val>
                                            <p:strVal val="#ppt_y"/>
                                          </p:val>
                                        </p:tav>
                                      </p:tavLst>
                                    </p:anim>
                                    <p:animEffect transition="in" filter="wipe(right)" prLst="gradientSize: 0.1">
                                      <p:cBhvr>
                                        <p:cTn id="166" dur="1000"/>
                                        <p:tgtEl>
                                          <p:spTgt spid="44045"/>
                                        </p:tgtEl>
                                      </p:cBhvr>
                                    </p:animEffect>
                                  </p:childTnLst>
                                </p:cTn>
                              </p:par>
                            </p:childTnLst>
                          </p:cTn>
                        </p:par>
                        <p:par>
                          <p:cTn id="167" fill="hold" nodeType="afterGroup">
                            <p:stCondLst>
                              <p:cond delay="1000"/>
                            </p:stCondLst>
                            <p:childTnLst>
                              <p:par>
                                <p:cTn id="168" presetID="29" presetClass="entr" presetSubtype="0" fill="hold" nodeType="afterEffect">
                                  <p:stCondLst>
                                    <p:cond delay="0"/>
                                  </p:stCondLst>
                                  <p:childTnLst>
                                    <p:set>
                                      <p:cBhvr>
                                        <p:cTn id="169" dur="1" fill="hold">
                                          <p:stCondLst>
                                            <p:cond delay="0"/>
                                          </p:stCondLst>
                                        </p:cTn>
                                        <p:tgtEl>
                                          <p:spTgt spid="44039">
                                            <p:txEl>
                                              <p:pRg st="8" end="8"/>
                                            </p:txEl>
                                          </p:spTgt>
                                        </p:tgtEl>
                                        <p:attrNameLst>
                                          <p:attrName>style.visibility</p:attrName>
                                        </p:attrNameLst>
                                      </p:cBhvr>
                                      <p:to>
                                        <p:strVal val="visible"/>
                                      </p:to>
                                    </p:set>
                                    <p:anim calcmode="lin" valueType="num">
                                      <p:cBhvr>
                                        <p:cTn id="170" dur="1000" fill="hold"/>
                                        <p:tgtEl>
                                          <p:spTgt spid="44039">
                                            <p:txEl>
                                              <p:pRg st="8" end="8"/>
                                            </p:txEl>
                                          </p:spTgt>
                                        </p:tgtEl>
                                        <p:attrNameLst>
                                          <p:attrName>ppt_x</p:attrName>
                                        </p:attrNameLst>
                                      </p:cBhvr>
                                      <p:tavLst>
                                        <p:tav tm="0">
                                          <p:val>
                                            <p:strVal val="#ppt_x-.2"/>
                                          </p:val>
                                        </p:tav>
                                        <p:tav tm="100000">
                                          <p:val>
                                            <p:strVal val="#ppt_x"/>
                                          </p:val>
                                        </p:tav>
                                      </p:tavLst>
                                    </p:anim>
                                    <p:anim calcmode="lin" valueType="num">
                                      <p:cBhvr>
                                        <p:cTn id="171" dur="1000" fill="hold"/>
                                        <p:tgtEl>
                                          <p:spTgt spid="44039">
                                            <p:txEl>
                                              <p:pRg st="8" end="8"/>
                                            </p:txEl>
                                          </p:spTgt>
                                        </p:tgtEl>
                                        <p:attrNameLst>
                                          <p:attrName>ppt_y</p:attrName>
                                        </p:attrNameLst>
                                      </p:cBhvr>
                                      <p:tavLst>
                                        <p:tav tm="0">
                                          <p:val>
                                            <p:strVal val="#ppt_y"/>
                                          </p:val>
                                        </p:tav>
                                        <p:tav tm="100000">
                                          <p:val>
                                            <p:strVal val="#ppt_y"/>
                                          </p:val>
                                        </p:tav>
                                      </p:tavLst>
                                    </p:anim>
                                    <p:animEffect transition="in" filter="wipe(right)" prLst="gradientSize: 0.1">
                                      <p:cBhvr>
                                        <p:cTn id="172" dur="1000"/>
                                        <p:tgtEl>
                                          <p:spTgt spid="44039">
                                            <p:txEl>
                                              <p:pRg st="8" end="8"/>
                                            </p:txEl>
                                          </p:spTgt>
                                        </p:tgtEl>
                                      </p:cBhvr>
                                    </p:animEffect>
                                  </p:childTnLst>
                                </p:cTn>
                              </p:par>
                            </p:childTnLst>
                          </p:cTn>
                        </p:par>
                      </p:childTnLst>
                    </p:cTn>
                  </p:par>
                  <p:par>
                    <p:cTn id="173" fill="hold" nodeType="clickPar">
                      <p:stCondLst>
                        <p:cond delay="indefinite"/>
                      </p:stCondLst>
                      <p:childTnLst>
                        <p:par>
                          <p:cTn id="174" fill="hold" nodeType="withGroup">
                            <p:stCondLst>
                              <p:cond delay="0"/>
                            </p:stCondLst>
                            <p:childTnLst>
                              <p:par>
                                <p:cTn id="175" presetID="29" presetClass="entr" presetSubtype="0" fill="hold" grpId="0" nodeType="clickEffect">
                                  <p:stCondLst>
                                    <p:cond delay="0"/>
                                  </p:stCondLst>
                                  <p:childTnLst>
                                    <p:set>
                                      <p:cBhvr>
                                        <p:cTn id="176" dur="1" fill="hold">
                                          <p:stCondLst>
                                            <p:cond delay="0"/>
                                          </p:stCondLst>
                                        </p:cTn>
                                        <p:tgtEl>
                                          <p:spTgt spid="44064"/>
                                        </p:tgtEl>
                                        <p:attrNameLst>
                                          <p:attrName>style.visibility</p:attrName>
                                        </p:attrNameLst>
                                      </p:cBhvr>
                                      <p:to>
                                        <p:strVal val="visible"/>
                                      </p:to>
                                    </p:set>
                                    <p:anim calcmode="lin" valueType="num">
                                      <p:cBhvr>
                                        <p:cTn id="177" dur="1000" fill="hold"/>
                                        <p:tgtEl>
                                          <p:spTgt spid="44064"/>
                                        </p:tgtEl>
                                        <p:attrNameLst>
                                          <p:attrName>ppt_x</p:attrName>
                                        </p:attrNameLst>
                                      </p:cBhvr>
                                      <p:tavLst>
                                        <p:tav tm="0">
                                          <p:val>
                                            <p:strVal val="#ppt_x-.2"/>
                                          </p:val>
                                        </p:tav>
                                        <p:tav tm="100000">
                                          <p:val>
                                            <p:strVal val="#ppt_x"/>
                                          </p:val>
                                        </p:tav>
                                      </p:tavLst>
                                    </p:anim>
                                    <p:anim calcmode="lin" valueType="num">
                                      <p:cBhvr>
                                        <p:cTn id="178" dur="1000" fill="hold"/>
                                        <p:tgtEl>
                                          <p:spTgt spid="44064"/>
                                        </p:tgtEl>
                                        <p:attrNameLst>
                                          <p:attrName>ppt_y</p:attrName>
                                        </p:attrNameLst>
                                      </p:cBhvr>
                                      <p:tavLst>
                                        <p:tav tm="0">
                                          <p:val>
                                            <p:strVal val="#ppt_y"/>
                                          </p:val>
                                        </p:tav>
                                        <p:tav tm="100000">
                                          <p:val>
                                            <p:strVal val="#ppt_y"/>
                                          </p:val>
                                        </p:tav>
                                      </p:tavLst>
                                    </p:anim>
                                    <p:animEffect transition="in" filter="wipe(right)" prLst="gradientSize: 0.1">
                                      <p:cBhvr>
                                        <p:cTn id="179" dur="1000"/>
                                        <p:tgtEl>
                                          <p:spTgt spid="44064"/>
                                        </p:tgtEl>
                                      </p:cBhvr>
                                    </p:animEffect>
                                  </p:childTnLst>
                                </p:cTn>
                              </p:par>
                              <p:par>
                                <p:cTn id="180" presetID="29" presetClass="entr" presetSubtype="0" fill="hold" nodeType="withEffect">
                                  <p:stCondLst>
                                    <p:cond delay="0"/>
                                  </p:stCondLst>
                                  <p:childTnLst>
                                    <p:set>
                                      <p:cBhvr>
                                        <p:cTn id="181" dur="1" fill="hold">
                                          <p:stCondLst>
                                            <p:cond delay="0"/>
                                          </p:stCondLst>
                                        </p:cTn>
                                        <p:tgtEl>
                                          <p:spTgt spid="44063"/>
                                        </p:tgtEl>
                                        <p:attrNameLst>
                                          <p:attrName>style.visibility</p:attrName>
                                        </p:attrNameLst>
                                      </p:cBhvr>
                                      <p:to>
                                        <p:strVal val="visible"/>
                                      </p:to>
                                    </p:set>
                                    <p:anim calcmode="lin" valueType="num">
                                      <p:cBhvr>
                                        <p:cTn id="182" dur="1000" fill="hold"/>
                                        <p:tgtEl>
                                          <p:spTgt spid="44063"/>
                                        </p:tgtEl>
                                        <p:attrNameLst>
                                          <p:attrName>ppt_x</p:attrName>
                                        </p:attrNameLst>
                                      </p:cBhvr>
                                      <p:tavLst>
                                        <p:tav tm="0">
                                          <p:val>
                                            <p:strVal val="#ppt_x-.2"/>
                                          </p:val>
                                        </p:tav>
                                        <p:tav tm="100000">
                                          <p:val>
                                            <p:strVal val="#ppt_x"/>
                                          </p:val>
                                        </p:tav>
                                      </p:tavLst>
                                    </p:anim>
                                    <p:anim calcmode="lin" valueType="num">
                                      <p:cBhvr>
                                        <p:cTn id="183" dur="1000" fill="hold"/>
                                        <p:tgtEl>
                                          <p:spTgt spid="44063"/>
                                        </p:tgtEl>
                                        <p:attrNameLst>
                                          <p:attrName>ppt_y</p:attrName>
                                        </p:attrNameLst>
                                      </p:cBhvr>
                                      <p:tavLst>
                                        <p:tav tm="0">
                                          <p:val>
                                            <p:strVal val="#ppt_y"/>
                                          </p:val>
                                        </p:tav>
                                        <p:tav tm="100000">
                                          <p:val>
                                            <p:strVal val="#ppt_y"/>
                                          </p:val>
                                        </p:tav>
                                      </p:tavLst>
                                    </p:anim>
                                    <p:animEffect transition="in" filter="wipe(right)" prLst="gradientSize: 0.1">
                                      <p:cBhvr>
                                        <p:cTn id="184" dur="1000"/>
                                        <p:tgtEl>
                                          <p:spTgt spid="44063"/>
                                        </p:tgtEl>
                                      </p:cBhvr>
                                    </p:animEffect>
                                  </p:childTnLst>
                                </p:cTn>
                              </p:par>
                            </p:childTnLst>
                          </p:cTn>
                        </p:par>
                        <p:par>
                          <p:cTn id="185" fill="hold" nodeType="afterGroup">
                            <p:stCondLst>
                              <p:cond delay="1000"/>
                            </p:stCondLst>
                            <p:childTnLst>
                              <p:par>
                                <p:cTn id="186" presetID="29" presetClass="entr" presetSubtype="0" fill="hold" nodeType="afterEffect">
                                  <p:stCondLst>
                                    <p:cond delay="0"/>
                                  </p:stCondLst>
                                  <p:childTnLst>
                                    <p:set>
                                      <p:cBhvr>
                                        <p:cTn id="187" dur="1" fill="hold">
                                          <p:stCondLst>
                                            <p:cond delay="0"/>
                                          </p:stCondLst>
                                        </p:cTn>
                                        <p:tgtEl>
                                          <p:spTgt spid="44039">
                                            <p:txEl>
                                              <p:pRg st="9" end="9"/>
                                            </p:txEl>
                                          </p:spTgt>
                                        </p:tgtEl>
                                        <p:attrNameLst>
                                          <p:attrName>style.visibility</p:attrName>
                                        </p:attrNameLst>
                                      </p:cBhvr>
                                      <p:to>
                                        <p:strVal val="visible"/>
                                      </p:to>
                                    </p:set>
                                    <p:anim calcmode="lin" valueType="num">
                                      <p:cBhvr>
                                        <p:cTn id="188" dur="1000" fill="hold"/>
                                        <p:tgtEl>
                                          <p:spTgt spid="44039">
                                            <p:txEl>
                                              <p:pRg st="9" end="9"/>
                                            </p:txEl>
                                          </p:spTgt>
                                        </p:tgtEl>
                                        <p:attrNameLst>
                                          <p:attrName>ppt_x</p:attrName>
                                        </p:attrNameLst>
                                      </p:cBhvr>
                                      <p:tavLst>
                                        <p:tav tm="0">
                                          <p:val>
                                            <p:strVal val="#ppt_x-.2"/>
                                          </p:val>
                                        </p:tav>
                                        <p:tav tm="100000">
                                          <p:val>
                                            <p:strVal val="#ppt_x"/>
                                          </p:val>
                                        </p:tav>
                                      </p:tavLst>
                                    </p:anim>
                                    <p:anim calcmode="lin" valueType="num">
                                      <p:cBhvr>
                                        <p:cTn id="189" dur="1000" fill="hold"/>
                                        <p:tgtEl>
                                          <p:spTgt spid="44039">
                                            <p:txEl>
                                              <p:pRg st="9" end="9"/>
                                            </p:txEl>
                                          </p:spTgt>
                                        </p:tgtEl>
                                        <p:attrNameLst>
                                          <p:attrName>ppt_y</p:attrName>
                                        </p:attrNameLst>
                                      </p:cBhvr>
                                      <p:tavLst>
                                        <p:tav tm="0">
                                          <p:val>
                                            <p:strVal val="#ppt_y"/>
                                          </p:val>
                                        </p:tav>
                                        <p:tav tm="100000">
                                          <p:val>
                                            <p:strVal val="#ppt_y"/>
                                          </p:val>
                                        </p:tav>
                                      </p:tavLst>
                                    </p:anim>
                                    <p:animEffect transition="in" filter="wipe(right)" prLst="gradientSize: 0.1">
                                      <p:cBhvr>
                                        <p:cTn id="190" dur="1000"/>
                                        <p:tgtEl>
                                          <p:spTgt spid="44039">
                                            <p:txEl>
                                              <p:pRg st="9" end="9"/>
                                            </p:txEl>
                                          </p:spTgt>
                                        </p:tgtEl>
                                      </p:cBhvr>
                                    </p:animEffect>
                                  </p:childTnLst>
                                </p:cTn>
                              </p:par>
                            </p:childTnLst>
                          </p:cTn>
                        </p:par>
                      </p:childTnLst>
                    </p:cTn>
                  </p:par>
                  <p:par>
                    <p:cTn id="191" fill="hold" nodeType="clickPar">
                      <p:stCondLst>
                        <p:cond delay="indefinite"/>
                      </p:stCondLst>
                      <p:childTnLst>
                        <p:par>
                          <p:cTn id="192" fill="hold" nodeType="withGroup">
                            <p:stCondLst>
                              <p:cond delay="0"/>
                            </p:stCondLst>
                            <p:childTnLst>
                              <p:par>
                                <p:cTn id="193" presetID="29" presetClass="entr" presetSubtype="0" fill="hold" nodeType="clickEffect">
                                  <p:stCondLst>
                                    <p:cond delay="0"/>
                                  </p:stCondLst>
                                  <p:childTnLst>
                                    <p:set>
                                      <p:cBhvr>
                                        <p:cTn id="194" dur="1" fill="hold">
                                          <p:stCondLst>
                                            <p:cond delay="0"/>
                                          </p:stCondLst>
                                        </p:cTn>
                                        <p:tgtEl>
                                          <p:spTgt spid="44049"/>
                                        </p:tgtEl>
                                        <p:attrNameLst>
                                          <p:attrName>style.visibility</p:attrName>
                                        </p:attrNameLst>
                                      </p:cBhvr>
                                      <p:to>
                                        <p:strVal val="visible"/>
                                      </p:to>
                                    </p:set>
                                    <p:anim calcmode="lin" valueType="num">
                                      <p:cBhvr>
                                        <p:cTn id="195" dur="1000" fill="hold"/>
                                        <p:tgtEl>
                                          <p:spTgt spid="44049"/>
                                        </p:tgtEl>
                                        <p:attrNameLst>
                                          <p:attrName>ppt_x</p:attrName>
                                        </p:attrNameLst>
                                      </p:cBhvr>
                                      <p:tavLst>
                                        <p:tav tm="0">
                                          <p:val>
                                            <p:strVal val="#ppt_x-.2"/>
                                          </p:val>
                                        </p:tav>
                                        <p:tav tm="100000">
                                          <p:val>
                                            <p:strVal val="#ppt_x"/>
                                          </p:val>
                                        </p:tav>
                                      </p:tavLst>
                                    </p:anim>
                                    <p:anim calcmode="lin" valueType="num">
                                      <p:cBhvr>
                                        <p:cTn id="196" dur="1000" fill="hold"/>
                                        <p:tgtEl>
                                          <p:spTgt spid="44049"/>
                                        </p:tgtEl>
                                        <p:attrNameLst>
                                          <p:attrName>ppt_y</p:attrName>
                                        </p:attrNameLst>
                                      </p:cBhvr>
                                      <p:tavLst>
                                        <p:tav tm="0">
                                          <p:val>
                                            <p:strVal val="#ppt_y"/>
                                          </p:val>
                                        </p:tav>
                                        <p:tav tm="100000">
                                          <p:val>
                                            <p:strVal val="#ppt_y"/>
                                          </p:val>
                                        </p:tav>
                                      </p:tavLst>
                                    </p:anim>
                                    <p:animEffect transition="in" filter="wipe(right)" prLst="gradientSize: 0.1">
                                      <p:cBhvr>
                                        <p:cTn id="197" dur="1000"/>
                                        <p:tgtEl>
                                          <p:spTgt spid="44049"/>
                                        </p:tgtEl>
                                      </p:cBhvr>
                                    </p:animEffect>
                                  </p:childTnLst>
                                </p:cTn>
                              </p:par>
                              <p:par>
                                <p:cTn id="198" presetID="29" presetClass="entr" presetSubtype="0" fill="hold" grpId="0" nodeType="withEffect">
                                  <p:stCondLst>
                                    <p:cond delay="0"/>
                                  </p:stCondLst>
                                  <p:childTnLst>
                                    <p:set>
                                      <p:cBhvr>
                                        <p:cTn id="199" dur="1" fill="hold">
                                          <p:stCondLst>
                                            <p:cond delay="0"/>
                                          </p:stCondLst>
                                        </p:cTn>
                                        <p:tgtEl>
                                          <p:spTgt spid="44062"/>
                                        </p:tgtEl>
                                        <p:attrNameLst>
                                          <p:attrName>style.visibility</p:attrName>
                                        </p:attrNameLst>
                                      </p:cBhvr>
                                      <p:to>
                                        <p:strVal val="visible"/>
                                      </p:to>
                                    </p:set>
                                    <p:anim calcmode="lin" valueType="num">
                                      <p:cBhvr>
                                        <p:cTn id="200" dur="1000" fill="hold"/>
                                        <p:tgtEl>
                                          <p:spTgt spid="44062"/>
                                        </p:tgtEl>
                                        <p:attrNameLst>
                                          <p:attrName>ppt_x</p:attrName>
                                        </p:attrNameLst>
                                      </p:cBhvr>
                                      <p:tavLst>
                                        <p:tav tm="0">
                                          <p:val>
                                            <p:strVal val="#ppt_x-.2"/>
                                          </p:val>
                                        </p:tav>
                                        <p:tav tm="100000">
                                          <p:val>
                                            <p:strVal val="#ppt_x"/>
                                          </p:val>
                                        </p:tav>
                                      </p:tavLst>
                                    </p:anim>
                                    <p:anim calcmode="lin" valueType="num">
                                      <p:cBhvr>
                                        <p:cTn id="201" dur="1000" fill="hold"/>
                                        <p:tgtEl>
                                          <p:spTgt spid="44062"/>
                                        </p:tgtEl>
                                        <p:attrNameLst>
                                          <p:attrName>ppt_y</p:attrName>
                                        </p:attrNameLst>
                                      </p:cBhvr>
                                      <p:tavLst>
                                        <p:tav tm="0">
                                          <p:val>
                                            <p:strVal val="#ppt_y"/>
                                          </p:val>
                                        </p:tav>
                                        <p:tav tm="100000">
                                          <p:val>
                                            <p:strVal val="#ppt_y"/>
                                          </p:val>
                                        </p:tav>
                                      </p:tavLst>
                                    </p:anim>
                                    <p:animEffect transition="in" filter="wipe(right)" prLst="gradientSize: 0.1">
                                      <p:cBhvr>
                                        <p:cTn id="202" dur="1000"/>
                                        <p:tgtEl>
                                          <p:spTgt spid="44062"/>
                                        </p:tgtEl>
                                      </p:cBhvr>
                                    </p:animEffect>
                                  </p:childTnLst>
                                </p:cTn>
                              </p:par>
                            </p:childTnLst>
                          </p:cTn>
                        </p:par>
                        <p:par>
                          <p:cTn id="203" fill="hold" nodeType="afterGroup">
                            <p:stCondLst>
                              <p:cond delay="1000"/>
                            </p:stCondLst>
                            <p:childTnLst>
                              <p:par>
                                <p:cTn id="204" presetID="29" presetClass="entr" presetSubtype="0" fill="hold" nodeType="afterEffect">
                                  <p:stCondLst>
                                    <p:cond delay="0"/>
                                  </p:stCondLst>
                                  <p:childTnLst>
                                    <p:set>
                                      <p:cBhvr>
                                        <p:cTn id="205" dur="1" fill="hold">
                                          <p:stCondLst>
                                            <p:cond delay="0"/>
                                          </p:stCondLst>
                                        </p:cTn>
                                        <p:tgtEl>
                                          <p:spTgt spid="44039">
                                            <p:txEl>
                                              <p:pRg st="10" end="10"/>
                                            </p:txEl>
                                          </p:spTgt>
                                        </p:tgtEl>
                                        <p:attrNameLst>
                                          <p:attrName>style.visibility</p:attrName>
                                        </p:attrNameLst>
                                      </p:cBhvr>
                                      <p:to>
                                        <p:strVal val="visible"/>
                                      </p:to>
                                    </p:set>
                                    <p:anim calcmode="lin" valueType="num">
                                      <p:cBhvr>
                                        <p:cTn id="206" dur="1000" fill="hold"/>
                                        <p:tgtEl>
                                          <p:spTgt spid="44039">
                                            <p:txEl>
                                              <p:pRg st="10" end="10"/>
                                            </p:txEl>
                                          </p:spTgt>
                                        </p:tgtEl>
                                        <p:attrNameLst>
                                          <p:attrName>ppt_x</p:attrName>
                                        </p:attrNameLst>
                                      </p:cBhvr>
                                      <p:tavLst>
                                        <p:tav tm="0">
                                          <p:val>
                                            <p:strVal val="#ppt_x-.2"/>
                                          </p:val>
                                        </p:tav>
                                        <p:tav tm="100000">
                                          <p:val>
                                            <p:strVal val="#ppt_x"/>
                                          </p:val>
                                        </p:tav>
                                      </p:tavLst>
                                    </p:anim>
                                    <p:anim calcmode="lin" valueType="num">
                                      <p:cBhvr>
                                        <p:cTn id="207" dur="1000" fill="hold"/>
                                        <p:tgtEl>
                                          <p:spTgt spid="44039">
                                            <p:txEl>
                                              <p:pRg st="10" end="10"/>
                                            </p:txEl>
                                          </p:spTgt>
                                        </p:tgtEl>
                                        <p:attrNameLst>
                                          <p:attrName>ppt_y</p:attrName>
                                        </p:attrNameLst>
                                      </p:cBhvr>
                                      <p:tavLst>
                                        <p:tav tm="0">
                                          <p:val>
                                            <p:strVal val="#ppt_y"/>
                                          </p:val>
                                        </p:tav>
                                        <p:tav tm="100000">
                                          <p:val>
                                            <p:strVal val="#ppt_y"/>
                                          </p:val>
                                        </p:tav>
                                      </p:tavLst>
                                    </p:anim>
                                    <p:animEffect transition="in" filter="wipe(right)" prLst="gradientSize: 0.1">
                                      <p:cBhvr>
                                        <p:cTn id="208" dur="1000"/>
                                        <p:tgtEl>
                                          <p:spTgt spid="44039">
                                            <p:txEl>
                                              <p:pRg st="10" end="10"/>
                                            </p:txEl>
                                          </p:spTgt>
                                        </p:tgtEl>
                                      </p:cBhvr>
                                    </p:animEffect>
                                  </p:childTnLst>
                                </p:cTn>
                              </p:par>
                            </p:childTnLst>
                          </p:cTn>
                        </p:par>
                      </p:childTnLst>
                    </p:cTn>
                  </p:par>
                  <p:par>
                    <p:cTn id="209" fill="hold" nodeType="clickPar">
                      <p:stCondLst>
                        <p:cond delay="indefinite"/>
                      </p:stCondLst>
                      <p:childTnLst>
                        <p:par>
                          <p:cTn id="210" fill="hold" nodeType="withGroup">
                            <p:stCondLst>
                              <p:cond delay="0"/>
                            </p:stCondLst>
                            <p:childTnLst>
                              <p:par>
                                <p:cTn id="211" presetID="29" presetClass="entr" presetSubtype="0" fill="hold" nodeType="clickEffect">
                                  <p:stCondLst>
                                    <p:cond delay="0"/>
                                  </p:stCondLst>
                                  <p:childTnLst>
                                    <p:set>
                                      <p:cBhvr>
                                        <p:cTn id="212" dur="1" fill="hold">
                                          <p:stCondLst>
                                            <p:cond delay="0"/>
                                          </p:stCondLst>
                                        </p:cTn>
                                        <p:tgtEl>
                                          <p:spTgt spid="44041"/>
                                        </p:tgtEl>
                                        <p:attrNameLst>
                                          <p:attrName>style.visibility</p:attrName>
                                        </p:attrNameLst>
                                      </p:cBhvr>
                                      <p:to>
                                        <p:strVal val="visible"/>
                                      </p:to>
                                    </p:set>
                                    <p:anim calcmode="lin" valueType="num">
                                      <p:cBhvr>
                                        <p:cTn id="213" dur="1000" fill="hold"/>
                                        <p:tgtEl>
                                          <p:spTgt spid="44041"/>
                                        </p:tgtEl>
                                        <p:attrNameLst>
                                          <p:attrName>ppt_x</p:attrName>
                                        </p:attrNameLst>
                                      </p:cBhvr>
                                      <p:tavLst>
                                        <p:tav tm="0">
                                          <p:val>
                                            <p:strVal val="#ppt_x-.2"/>
                                          </p:val>
                                        </p:tav>
                                        <p:tav tm="100000">
                                          <p:val>
                                            <p:strVal val="#ppt_x"/>
                                          </p:val>
                                        </p:tav>
                                      </p:tavLst>
                                    </p:anim>
                                    <p:anim calcmode="lin" valueType="num">
                                      <p:cBhvr>
                                        <p:cTn id="214" dur="1000" fill="hold"/>
                                        <p:tgtEl>
                                          <p:spTgt spid="44041"/>
                                        </p:tgtEl>
                                        <p:attrNameLst>
                                          <p:attrName>ppt_y</p:attrName>
                                        </p:attrNameLst>
                                      </p:cBhvr>
                                      <p:tavLst>
                                        <p:tav tm="0">
                                          <p:val>
                                            <p:strVal val="#ppt_y"/>
                                          </p:val>
                                        </p:tav>
                                        <p:tav tm="100000">
                                          <p:val>
                                            <p:strVal val="#ppt_y"/>
                                          </p:val>
                                        </p:tav>
                                      </p:tavLst>
                                    </p:anim>
                                    <p:animEffect transition="in" filter="wipe(right)" prLst="gradientSize: 0.1">
                                      <p:cBhvr>
                                        <p:cTn id="215" dur="1000"/>
                                        <p:tgtEl>
                                          <p:spTgt spid="44041"/>
                                        </p:tgtEl>
                                      </p:cBhvr>
                                    </p:animEffect>
                                  </p:childTnLst>
                                </p:cTn>
                              </p:par>
                              <p:par>
                                <p:cTn id="216" presetID="29" presetClass="entr" presetSubtype="0" fill="hold" grpId="0" nodeType="withEffect">
                                  <p:stCondLst>
                                    <p:cond delay="0"/>
                                  </p:stCondLst>
                                  <p:childTnLst>
                                    <p:set>
                                      <p:cBhvr>
                                        <p:cTn id="217" dur="1" fill="hold">
                                          <p:stCondLst>
                                            <p:cond delay="0"/>
                                          </p:stCondLst>
                                        </p:cTn>
                                        <p:tgtEl>
                                          <p:spTgt spid="44061"/>
                                        </p:tgtEl>
                                        <p:attrNameLst>
                                          <p:attrName>style.visibility</p:attrName>
                                        </p:attrNameLst>
                                      </p:cBhvr>
                                      <p:to>
                                        <p:strVal val="visible"/>
                                      </p:to>
                                    </p:set>
                                    <p:anim calcmode="lin" valueType="num">
                                      <p:cBhvr>
                                        <p:cTn id="218" dur="1000" fill="hold"/>
                                        <p:tgtEl>
                                          <p:spTgt spid="44061"/>
                                        </p:tgtEl>
                                        <p:attrNameLst>
                                          <p:attrName>ppt_x</p:attrName>
                                        </p:attrNameLst>
                                      </p:cBhvr>
                                      <p:tavLst>
                                        <p:tav tm="0">
                                          <p:val>
                                            <p:strVal val="#ppt_x-.2"/>
                                          </p:val>
                                        </p:tav>
                                        <p:tav tm="100000">
                                          <p:val>
                                            <p:strVal val="#ppt_x"/>
                                          </p:val>
                                        </p:tav>
                                      </p:tavLst>
                                    </p:anim>
                                    <p:anim calcmode="lin" valueType="num">
                                      <p:cBhvr>
                                        <p:cTn id="219" dur="1000" fill="hold"/>
                                        <p:tgtEl>
                                          <p:spTgt spid="44061"/>
                                        </p:tgtEl>
                                        <p:attrNameLst>
                                          <p:attrName>ppt_y</p:attrName>
                                        </p:attrNameLst>
                                      </p:cBhvr>
                                      <p:tavLst>
                                        <p:tav tm="0">
                                          <p:val>
                                            <p:strVal val="#ppt_y"/>
                                          </p:val>
                                        </p:tav>
                                        <p:tav tm="100000">
                                          <p:val>
                                            <p:strVal val="#ppt_y"/>
                                          </p:val>
                                        </p:tav>
                                      </p:tavLst>
                                    </p:anim>
                                    <p:animEffect transition="in" filter="wipe(right)" prLst="gradientSize: 0.1">
                                      <p:cBhvr>
                                        <p:cTn id="220" dur="1000"/>
                                        <p:tgtEl>
                                          <p:spTgt spid="44061"/>
                                        </p:tgtEl>
                                      </p:cBhvr>
                                    </p:animEffect>
                                  </p:childTnLst>
                                </p:cTn>
                              </p:par>
                            </p:childTnLst>
                          </p:cTn>
                        </p:par>
                        <p:par>
                          <p:cTn id="221" fill="hold" nodeType="afterGroup">
                            <p:stCondLst>
                              <p:cond delay="1000"/>
                            </p:stCondLst>
                            <p:childTnLst>
                              <p:par>
                                <p:cTn id="222" presetID="29" presetClass="entr" presetSubtype="0" fill="hold" nodeType="afterEffect">
                                  <p:stCondLst>
                                    <p:cond delay="0"/>
                                  </p:stCondLst>
                                  <p:childTnLst>
                                    <p:set>
                                      <p:cBhvr>
                                        <p:cTn id="223" dur="1" fill="hold">
                                          <p:stCondLst>
                                            <p:cond delay="0"/>
                                          </p:stCondLst>
                                        </p:cTn>
                                        <p:tgtEl>
                                          <p:spTgt spid="44039">
                                            <p:txEl>
                                              <p:pRg st="11" end="11"/>
                                            </p:txEl>
                                          </p:spTgt>
                                        </p:tgtEl>
                                        <p:attrNameLst>
                                          <p:attrName>style.visibility</p:attrName>
                                        </p:attrNameLst>
                                      </p:cBhvr>
                                      <p:to>
                                        <p:strVal val="visible"/>
                                      </p:to>
                                    </p:set>
                                    <p:anim calcmode="lin" valueType="num">
                                      <p:cBhvr>
                                        <p:cTn id="224" dur="1000" fill="hold"/>
                                        <p:tgtEl>
                                          <p:spTgt spid="44039">
                                            <p:txEl>
                                              <p:pRg st="11" end="11"/>
                                            </p:txEl>
                                          </p:spTgt>
                                        </p:tgtEl>
                                        <p:attrNameLst>
                                          <p:attrName>ppt_x</p:attrName>
                                        </p:attrNameLst>
                                      </p:cBhvr>
                                      <p:tavLst>
                                        <p:tav tm="0">
                                          <p:val>
                                            <p:strVal val="#ppt_x-.2"/>
                                          </p:val>
                                        </p:tav>
                                        <p:tav tm="100000">
                                          <p:val>
                                            <p:strVal val="#ppt_x"/>
                                          </p:val>
                                        </p:tav>
                                      </p:tavLst>
                                    </p:anim>
                                    <p:anim calcmode="lin" valueType="num">
                                      <p:cBhvr>
                                        <p:cTn id="225" dur="1000" fill="hold"/>
                                        <p:tgtEl>
                                          <p:spTgt spid="44039">
                                            <p:txEl>
                                              <p:pRg st="11" end="11"/>
                                            </p:txEl>
                                          </p:spTgt>
                                        </p:tgtEl>
                                        <p:attrNameLst>
                                          <p:attrName>ppt_y</p:attrName>
                                        </p:attrNameLst>
                                      </p:cBhvr>
                                      <p:tavLst>
                                        <p:tav tm="0">
                                          <p:val>
                                            <p:strVal val="#ppt_y"/>
                                          </p:val>
                                        </p:tav>
                                        <p:tav tm="100000">
                                          <p:val>
                                            <p:strVal val="#ppt_y"/>
                                          </p:val>
                                        </p:tav>
                                      </p:tavLst>
                                    </p:anim>
                                    <p:animEffect transition="in" filter="wipe(right)" prLst="gradientSize: 0.1">
                                      <p:cBhvr>
                                        <p:cTn id="226" dur="1000"/>
                                        <p:tgtEl>
                                          <p:spTgt spid="4403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p:bldP spid="44052" grpId="0"/>
      <p:bldP spid="44053" grpId="0"/>
      <p:bldP spid="44054" grpId="0"/>
      <p:bldP spid="44055" grpId="0"/>
      <p:bldP spid="44056" grpId="0"/>
      <p:bldP spid="44057" grpId="0"/>
      <p:bldP spid="44058" grpId="0"/>
      <p:bldP spid="44059" grpId="0"/>
      <p:bldP spid="44060" grpId="0"/>
      <p:bldP spid="44061" grpId="0"/>
      <p:bldP spid="44062" grpId="0"/>
      <p:bldP spid="4406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216568" y="304800"/>
            <a:ext cx="7098632" cy="6324600"/>
          </a:xfrm>
        </p:spPr>
        <p:txBody>
          <a:bodyPr/>
          <a:lstStyle/>
          <a:p>
            <a:pPr eaLnBrk="1" hangingPunct="1">
              <a:lnSpc>
                <a:spcPct val="90000"/>
              </a:lnSpc>
              <a:buFontTx/>
              <a:buNone/>
            </a:pPr>
            <a:r>
              <a:rPr lang="en-US" altLang="en-US" b="1" dirty="0">
                <a:solidFill>
                  <a:srgbClr val="0000FF"/>
                </a:solidFill>
                <a:cs typeface="Times New Roman" panose="02020603050405020304" pitchFamily="18" charset="0"/>
              </a:rPr>
              <a:t>   </a:t>
            </a:r>
            <a:r>
              <a:rPr lang="en-US" altLang="en-US" b="1" u="sng" dirty="0">
                <a:solidFill>
                  <a:srgbClr val="0000FF"/>
                </a:solidFill>
                <a:cs typeface="Times New Roman" panose="02020603050405020304" pitchFamily="18" charset="0"/>
              </a:rPr>
              <a:t>Labial Frenum:</a:t>
            </a:r>
            <a:endParaRPr lang="en-US" altLang="en-US" dirty="0">
              <a:solidFill>
                <a:srgbClr val="0000FF"/>
              </a:solidFill>
              <a:cs typeface="Times New Roman" panose="02020603050405020304" pitchFamily="18" charset="0"/>
            </a:endParaRPr>
          </a:p>
          <a:p>
            <a:pPr algn="just" eaLnBrk="1" hangingPunct="1">
              <a:lnSpc>
                <a:spcPct val="90000"/>
              </a:lnSpc>
              <a:buFontTx/>
              <a:buNone/>
            </a:pPr>
            <a:r>
              <a:rPr lang="en-US" altLang="en-US" dirty="0">
                <a:solidFill>
                  <a:srgbClr val="0000FF"/>
                </a:solidFill>
                <a:latin typeface="AGaramond" pitchFamily="18" charset="0"/>
                <a:cs typeface="Times New Roman" panose="02020603050405020304" pitchFamily="18" charset="0"/>
              </a:rPr>
              <a:t> Fibrous band covered by mucous membrane that extends the labial of the residual alveolar ridge to the upper lip. </a:t>
            </a:r>
          </a:p>
          <a:p>
            <a:pPr algn="just" eaLnBrk="1" hangingPunct="1">
              <a:lnSpc>
                <a:spcPct val="90000"/>
              </a:lnSpc>
              <a:buFontTx/>
              <a:buNone/>
            </a:pPr>
            <a:r>
              <a:rPr lang="en-US" altLang="en-US" dirty="0">
                <a:solidFill>
                  <a:srgbClr val="0000FF"/>
                </a:solidFill>
                <a:latin typeface="AGaramond" pitchFamily="18" charset="0"/>
                <a:cs typeface="Times New Roman" panose="02020603050405020304" pitchFamily="18" charset="0"/>
              </a:rPr>
              <a:t>It has no muscle fibers and presents a variable configuration from patient to patient i.e., Single or multiple. Inserts in a vertical direction</a:t>
            </a:r>
          </a:p>
          <a:p>
            <a:pPr algn="just" eaLnBrk="1" hangingPunct="1">
              <a:lnSpc>
                <a:spcPct val="90000"/>
              </a:lnSpc>
              <a:buFontTx/>
              <a:buNone/>
            </a:pPr>
            <a:r>
              <a:rPr lang="en-US" altLang="en-US" dirty="0">
                <a:solidFill>
                  <a:srgbClr val="0000FF"/>
                </a:solidFill>
                <a:latin typeface="AGaramond" pitchFamily="18" charset="0"/>
                <a:cs typeface="Times New Roman" panose="02020603050405020304" pitchFamily="18" charset="0"/>
              </a:rPr>
              <a:t>Best demonstrated by a forward pull -creates a thin v-shaped notch in the impression.</a:t>
            </a:r>
            <a:endParaRPr lang="en-US" altLang="en-US" dirty="0">
              <a:solidFill>
                <a:srgbClr val="0000FF"/>
              </a:solidFill>
              <a:latin typeface="AGaramond" pitchFamily="18" charset="0"/>
            </a:endParaRPr>
          </a:p>
        </p:txBody>
      </p:sp>
      <p:graphicFrame>
        <p:nvGraphicFramePr>
          <p:cNvPr id="12293" name="Object 5"/>
          <p:cNvGraphicFramePr>
            <a:graphicFrameLocks noChangeAspect="1"/>
          </p:cNvGraphicFramePr>
          <p:nvPr>
            <p:extLst>
              <p:ext uri="{D42A27DB-BD31-4B8C-83A1-F6EECF244321}">
                <p14:modId xmlns:p14="http://schemas.microsoft.com/office/powerpoint/2010/main" val="1526947194"/>
              </p:ext>
            </p:extLst>
          </p:nvPr>
        </p:nvGraphicFramePr>
        <p:xfrm>
          <a:off x="7811341" y="3897194"/>
          <a:ext cx="3412182" cy="2768342"/>
        </p:xfrm>
        <a:graphic>
          <a:graphicData uri="http://schemas.openxmlformats.org/presentationml/2006/ole">
            <mc:AlternateContent xmlns:mc="http://schemas.openxmlformats.org/markup-compatibility/2006">
              <mc:Choice xmlns:v="urn:schemas-microsoft-com:vml" Requires="v">
                <p:oleObj spid="_x0000_s7195" name="Photo Editor Photo" r:id="rId3" imgW="2038095" imgH="1838095" progId="MSPhotoEd.3">
                  <p:embed/>
                </p:oleObj>
              </mc:Choice>
              <mc:Fallback>
                <p:oleObj name="Photo Editor Photo" r:id="rId3" imgW="2038095" imgH="1838095" progId="MSPhotoEd.3">
                  <p:embed/>
                  <p:pic>
                    <p:nvPicPr>
                      <p:cNvPr id="12293" name="Object 5"/>
                      <p:cNvPicPr>
                        <a:picLocks noChangeAspect="1" noChangeArrowheads="1"/>
                      </p:cNvPicPr>
                      <p:nvPr/>
                    </p:nvPicPr>
                    <p:blipFill>
                      <a:blip r:embed="rId4">
                        <a:lum bright="12000" contrast="12000"/>
                        <a:extLst>
                          <a:ext uri="{28A0092B-C50C-407E-A947-70E740481C1C}">
                            <a14:useLocalDpi xmlns:a14="http://schemas.microsoft.com/office/drawing/2010/main" val="0"/>
                          </a:ext>
                        </a:extLst>
                      </a:blip>
                      <a:srcRect/>
                      <a:stretch>
                        <a:fillRect/>
                      </a:stretch>
                    </p:blipFill>
                    <p:spPr bwMode="auto">
                      <a:xfrm>
                        <a:off x="7811341" y="3897194"/>
                        <a:ext cx="3412182" cy="2768342"/>
                      </a:xfrm>
                      <a:prstGeom prst="rect">
                        <a:avLst/>
                      </a:prstGeom>
                      <a:noFill/>
                      <a:ln>
                        <a:noFill/>
                      </a:ln>
                      <a:effectLst/>
                      <a:extLst/>
                    </p:spPr>
                  </p:pic>
                </p:oleObj>
              </mc:Fallback>
            </mc:AlternateContent>
          </a:graphicData>
        </a:graphic>
      </p:graphicFrame>
      <p:pic>
        <p:nvPicPr>
          <p:cNvPr id="5" name="Picture 2" descr="C:\Users\admin\Desktop\biological-consideration-for-maxillary-denture-bearing-areas-dental-courses-29-638.jpg"/>
          <p:cNvPicPr>
            <a:picLocks noChangeAspect="1" noChangeArrowheads="1"/>
          </p:cNvPicPr>
          <p:nvPr/>
        </p:nvPicPr>
        <p:blipFill rotWithShape="1">
          <a:blip r:embed="rId5"/>
          <a:srcRect l="5296" t="6123" r="7061" b="8163"/>
          <a:stretch/>
        </p:blipFill>
        <p:spPr bwMode="auto">
          <a:xfrm>
            <a:off x="7433188" y="908829"/>
            <a:ext cx="3864077" cy="2837261"/>
          </a:xfrm>
          <a:prstGeom prst="rect">
            <a:avLst/>
          </a:prstGeom>
          <a:noFill/>
        </p:spPr>
      </p:pic>
    </p:spTree>
    <p:extLst>
      <p:ext uri="{BB962C8B-B14F-4D97-AF65-F5344CB8AC3E}">
        <p14:creationId xmlns:p14="http://schemas.microsoft.com/office/powerpoint/2010/main" val="35758263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p:cTn id="7" dur="500" fill="hold"/>
                                        <p:tgtEl>
                                          <p:spTgt spid="12291">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12291">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291">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12291">
                                            <p:txEl>
                                              <p:pRg st="0" end="0"/>
                                            </p:txEl>
                                          </p:spTgt>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7" presetClass="entr" presetSubtype="8" fill="hold" grpId="0" nodeType="afterEffect">
                                  <p:stCondLst>
                                    <p:cond delay="0"/>
                                  </p:stCondLst>
                                  <p:childTnLst>
                                    <p:set>
                                      <p:cBhvr>
                                        <p:cTn id="13" dur="1" fill="hold">
                                          <p:stCondLst>
                                            <p:cond delay="0"/>
                                          </p:stCondLst>
                                        </p:cTn>
                                        <p:tgtEl>
                                          <p:spTgt spid="12291">
                                            <p:txEl>
                                              <p:pRg st="1" end="1"/>
                                            </p:txEl>
                                          </p:spTgt>
                                        </p:tgtEl>
                                        <p:attrNameLst>
                                          <p:attrName>style.visibility</p:attrName>
                                        </p:attrNameLst>
                                      </p:cBhvr>
                                      <p:to>
                                        <p:strVal val="visible"/>
                                      </p:to>
                                    </p:set>
                                    <p:anim calcmode="lin" valueType="num">
                                      <p:cBhvr>
                                        <p:cTn id="14" dur="500" fill="hold"/>
                                        <p:tgtEl>
                                          <p:spTgt spid="12291">
                                            <p:txEl>
                                              <p:pRg st="1" end="1"/>
                                            </p:txEl>
                                          </p:spTgt>
                                        </p:tgtEl>
                                        <p:attrNameLst>
                                          <p:attrName>ppt_x</p:attrName>
                                        </p:attrNameLst>
                                      </p:cBhvr>
                                      <p:tavLst>
                                        <p:tav tm="0">
                                          <p:val>
                                            <p:strVal val="#ppt_x-#ppt_w/2"/>
                                          </p:val>
                                        </p:tav>
                                        <p:tav tm="100000">
                                          <p:val>
                                            <p:strVal val="#ppt_x"/>
                                          </p:val>
                                        </p:tav>
                                      </p:tavLst>
                                    </p:anim>
                                    <p:anim calcmode="lin" valueType="num">
                                      <p:cBhvr>
                                        <p:cTn id="15" dur="500" fill="hold"/>
                                        <p:tgtEl>
                                          <p:spTgt spid="12291">
                                            <p:txEl>
                                              <p:pRg st="1" end="1"/>
                                            </p:txEl>
                                          </p:spTgt>
                                        </p:tgtEl>
                                        <p:attrNameLst>
                                          <p:attrName>ppt_y</p:attrName>
                                        </p:attrNameLst>
                                      </p:cBhvr>
                                      <p:tavLst>
                                        <p:tav tm="0">
                                          <p:val>
                                            <p:strVal val="#ppt_y"/>
                                          </p:val>
                                        </p:tav>
                                        <p:tav tm="100000">
                                          <p:val>
                                            <p:strVal val="#ppt_y"/>
                                          </p:val>
                                        </p:tav>
                                      </p:tavLst>
                                    </p:anim>
                                    <p:anim calcmode="lin" valueType="num">
                                      <p:cBhvr>
                                        <p:cTn id="16" dur="500" fill="hold"/>
                                        <p:tgtEl>
                                          <p:spTgt spid="12291">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2291">
                                            <p:txEl>
                                              <p:pRg st="1" end="1"/>
                                            </p:txEl>
                                          </p:spTgt>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000"/>
                            </p:stCondLst>
                            <p:childTnLst>
                              <p:par>
                                <p:cTn id="19" presetID="17" presetClass="entr" presetSubtype="8" fill="hold" grpId="0" nodeType="afterEffect">
                                  <p:stCondLst>
                                    <p:cond delay="0"/>
                                  </p:stCondLst>
                                  <p:childTnLst>
                                    <p:set>
                                      <p:cBhvr>
                                        <p:cTn id="20" dur="1" fill="hold">
                                          <p:stCondLst>
                                            <p:cond delay="0"/>
                                          </p:stCondLst>
                                        </p:cTn>
                                        <p:tgtEl>
                                          <p:spTgt spid="12291">
                                            <p:txEl>
                                              <p:pRg st="2" end="2"/>
                                            </p:txEl>
                                          </p:spTgt>
                                        </p:tgtEl>
                                        <p:attrNameLst>
                                          <p:attrName>style.visibility</p:attrName>
                                        </p:attrNameLst>
                                      </p:cBhvr>
                                      <p:to>
                                        <p:strVal val="visible"/>
                                      </p:to>
                                    </p:set>
                                    <p:anim calcmode="lin" valueType="num">
                                      <p:cBhvr>
                                        <p:cTn id="21" dur="500" fill="hold"/>
                                        <p:tgtEl>
                                          <p:spTgt spid="12291">
                                            <p:txEl>
                                              <p:pRg st="2" end="2"/>
                                            </p:txEl>
                                          </p:spTgt>
                                        </p:tgtEl>
                                        <p:attrNameLst>
                                          <p:attrName>ppt_x</p:attrName>
                                        </p:attrNameLst>
                                      </p:cBhvr>
                                      <p:tavLst>
                                        <p:tav tm="0">
                                          <p:val>
                                            <p:strVal val="#ppt_x-#ppt_w/2"/>
                                          </p:val>
                                        </p:tav>
                                        <p:tav tm="100000">
                                          <p:val>
                                            <p:strVal val="#ppt_x"/>
                                          </p:val>
                                        </p:tav>
                                      </p:tavLst>
                                    </p:anim>
                                    <p:anim calcmode="lin" valueType="num">
                                      <p:cBhvr>
                                        <p:cTn id="22" dur="500" fill="hold"/>
                                        <p:tgtEl>
                                          <p:spTgt spid="12291">
                                            <p:txEl>
                                              <p:pRg st="2" end="2"/>
                                            </p:txEl>
                                          </p:spTgt>
                                        </p:tgtEl>
                                        <p:attrNameLst>
                                          <p:attrName>ppt_y</p:attrName>
                                        </p:attrNameLst>
                                      </p:cBhvr>
                                      <p:tavLst>
                                        <p:tav tm="0">
                                          <p:val>
                                            <p:strVal val="#ppt_y"/>
                                          </p:val>
                                        </p:tav>
                                        <p:tav tm="100000">
                                          <p:val>
                                            <p:strVal val="#ppt_y"/>
                                          </p:val>
                                        </p:tav>
                                      </p:tavLst>
                                    </p:anim>
                                    <p:anim calcmode="lin" valueType="num">
                                      <p:cBhvr>
                                        <p:cTn id="23" dur="500" fill="hold"/>
                                        <p:tgtEl>
                                          <p:spTgt spid="12291">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12291">
                                            <p:txEl>
                                              <p:pRg st="2" end="2"/>
                                            </p:txEl>
                                          </p:spTgt>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1500"/>
                            </p:stCondLst>
                            <p:childTnLst>
                              <p:par>
                                <p:cTn id="26" presetID="17" presetClass="entr" presetSubtype="8" fill="hold" grpId="0" nodeType="afterEffect">
                                  <p:stCondLst>
                                    <p:cond delay="0"/>
                                  </p:stCondLst>
                                  <p:childTnLst>
                                    <p:set>
                                      <p:cBhvr>
                                        <p:cTn id="27" dur="1" fill="hold">
                                          <p:stCondLst>
                                            <p:cond delay="0"/>
                                          </p:stCondLst>
                                        </p:cTn>
                                        <p:tgtEl>
                                          <p:spTgt spid="12291">
                                            <p:txEl>
                                              <p:pRg st="3" end="3"/>
                                            </p:txEl>
                                          </p:spTgt>
                                        </p:tgtEl>
                                        <p:attrNameLst>
                                          <p:attrName>style.visibility</p:attrName>
                                        </p:attrNameLst>
                                      </p:cBhvr>
                                      <p:to>
                                        <p:strVal val="visible"/>
                                      </p:to>
                                    </p:set>
                                    <p:anim calcmode="lin" valueType="num">
                                      <p:cBhvr>
                                        <p:cTn id="28" dur="500" fill="hold"/>
                                        <p:tgtEl>
                                          <p:spTgt spid="12291">
                                            <p:txEl>
                                              <p:pRg st="3" end="3"/>
                                            </p:txEl>
                                          </p:spTgt>
                                        </p:tgtEl>
                                        <p:attrNameLst>
                                          <p:attrName>ppt_x</p:attrName>
                                        </p:attrNameLst>
                                      </p:cBhvr>
                                      <p:tavLst>
                                        <p:tav tm="0">
                                          <p:val>
                                            <p:strVal val="#ppt_x-#ppt_w/2"/>
                                          </p:val>
                                        </p:tav>
                                        <p:tav tm="100000">
                                          <p:val>
                                            <p:strVal val="#ppt_x"/>
                                          </p:val>
                                        </p:tav>
                                      </p:tavLst>
                                    </p:anim>
                                    <p:anim calcmode="lin" valueType="num">
                                      <p:cBhvr>
                                        <p:cTn id="29" dur="500" fill="hold"/>
                                        <p:tgtEl>
                                          <p:spTgt spid="12291">
                                            <p:txEl>
                                              <p:pRg st="3" end="3"/>
                                            </p:txEl>
                                          </p:spTgt>
                                        </p:tgtEl>
                                        <p:attrNameLst>
                                          <p:attrName>ppt_y</p:attrName>
                                        </p:attrNameLst>
                                      </p:cBhvr>
                                      <p:tavLst>
                                        <p:tav tm="0">
                                          <p:val>
                                            <p:strVal val="#ppt_y"/>
                                          </p:val>
                                        </p:tav>
                                        <p:tav tm="100000">
                                          <p:val>
                                            <p:strVal val="#ppt_y"/>
                                          </p:val>
                                        </p:tav>
                                      </p:tavLst>
                                    </p:anim>
                                    <p:anim calcmode="lin" valueType="num">
                                      <p:cBhvr>
                                        <p:cTn id="30" dur="500" fill="hold"/>
                                        <p:tgtEl>
                                          <p:spTgt spid="12291">
                                            <p:txEl>
                                              <p:pRg st="3" end="3"/>
                                            </p:txEl>
                                          </p:spTgt>
                                        </p:tgtEl>
                                        <p:attrNameLst>
                                          <p:attrName>ppt_w</p:attrName>
                                        </p:attrNameLst>
                                      </p:cBhvr>
                                      <p:tavLst>
                                        <p:tav tm="0">
                                          <p:val>
                                            <p:fltVal val="0"/>
                                          </p:val>
                                        </p:tav>
                                        <p:tav tm="100000">
                                          <p:val>
                                            <p:strVal val="#ppt_w"/>
                                          </p:val>
                                        </p:tav>
                                      </p:tavLst>
                                    </p:anim>
                                    <p:anim calcmode="lin" valueType="num">
                                      <p:cBhvr>
                                        <p:cTn id="31" dur="500" fill="hold"/>
                                        <p:tgtEl>
                                          <p:spTgt spid="12291">
                                            <p:txEl>
                                              <p:pRg st="3" end="3"/>
                                            </p:txEl>
                                          </p:spTgt>
                                        </p:tgtEl>
                                        <p:attrNameLst>
                                          <p:attrName>ppt_h</p:attrName>
                                        </p:attrNameLst>
                                      </p:cBhvr>
                                      <p:tavLst>
                                        <p:tav tm="0">
                                          <p:val>
                                            <p:strVal val="#ppt_h"/>
                                          </p:val>
                                        </p:tav>
                                        <p:tav tm="100000">
                                          <p:val>
                                            <p:strVal val="#ppt_h"/>
                                          </p:val>
                                        </p:tav>
                                      </p:tavLst>
                                    </p:anim>
                                  </p:childTnLst>
                                </p:cTn>
                              </p:par>
                            </p:childTnLst>
                          </p:cTn>
                        </p:par>
                        <p:par>
                          <p:cTn id="32" fill="hold" nodeType="afterGroup">
                            <p:stCondLst>
                              <p:cond delay="2000"/>
                            </p:stCondLst>
                            <p:childTnLst>
                              <p:par>
                                <p:cTn id="33" presetID="5" presetClass="entr" presetSubtype="5" fill="hold" nodeType="afterEffect">
                                  <p:stCondLst>
                                    <p:cond delay="0"/>
                                  </p:stCondLst>
                                  <p:childTnLst>
                                    <p:set>
                                      <p:cBhvr>
                                        <p:cTn id="34" dur="1" fill="hold">
                                          <p:stCondLst>
                                            <p:cond delay="0"/>
                                          </p:stCondLst>
                                        </p:cTn>
                                        <p:tgtEl>
                                          <p:spTgt spid="12293"/>
                                        </p:tgtEl>
                                        <p:attrNameLst>
                                          <p:attrName>style.visibility</p:attrName>
                                        </p:attrNameLst>
                                      </p:cBhvr>
                                      <p:to>
                                        <p:strVal val="visible"/>
                                      </p:to>
                                    </p:set>
                                    <p:animEffect transition="in" filter="checkerboard(down)">
                                      <p:cBhvr>
                                        <p:cTn id="35" dur="5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2795863-2509-495E-A4D3-2D1EB08AA326}" type="slidenum">
              <a:rPr lang="en-US" smtClean="0"/>
              <a:t>12</a:t>
            </a:fld>
            <a:endParaRPr lang="en-US"/>
          </a:p>
        </p:txBody>
      </p:sp>
      <p:sp>
        <p:nvSpPr>
          <p:cNvPr id="6" name="TextBox 5"/>
          <p:cNvSpPr txBox="1"/>
          <p:nvPr/>
        </p:nvSpPr>
        <p:spPr>
          <a:xfrm>
            <a:off x="221225" y="619432"/>
            <a:ext cx="6931743" cy="4789003"/>
          </a:xfrm>
          <a:prstGeom prst="rect">
            <a:avLst/>
          </a:prstGeom>
          <a:noFill/>
        </p:spPr>
        <p:txBody>
          <a:bodyPr wrap="square" rtlCol="0">
            <a:spAutoFit/>
          </a:bodyPr>
          <a:lstStyle/>
          <a:p>
            <a:pPr>
              <a:lnSpc>
                <a:spcPct val="90000"/>
              </a:lnSpc>
            </a:pPr>
            <a:r>
              <a:rPr lang="en-US" altLang="en-US" sz="2800" b="1" u="sng" dirty="0">
                <a:solidFill>
                  <a:srgbClr val="0000FF"/>
                </a:solidFill>
                <a:cs typeface="Times New Roman" panose="02020603050405020304" pitchFamily="18" charset="0"/>
              </a:rPr>
              <a:t>Labial Frenum:</a:t>
            </a:r>
            <a:endParaRPr lang="en-US" altLang="en-US" sz="2800" dirty="0">
              <a:solidFill>
                <a:srgbClr val="0000FF"/>
              </a:solidFill>
              <a:cs typeface="Times New Roman" panose="02020603050405020304" pitchFamily="18" charset="0"/>
            </a:endParaRPr>
          </a:p>
          <a:p>
            <a:r>
              <a:rPr lang="en-US" sz="2800" dirty="0" smtClean="0"/>
              <a:t>House classified the frenal attachment  into 3 classes.</a:t>
            </a:r>
          </a:p>
          <a:p>
            <a:r>
              <a:rPr lang="en-US" sz="2800" dirty="0" smtClean="0"/>
              <a:t>Class 1 – high in maxilla or low in mandible  </a:t>
            </a:r>
          </a:p>
          <a:p>
            <a:r>
              <a:rPr lang="en-US" sz="2800" dirty="0"/>
              <a:t> </a:t>
            </a:r>
            <a:r>
              <a:rPr lang="en-US" sz="2800" dirty="0" smtClean="0"/>
              <a:t>               with respect to crest of ridge </a:t>
            </a:r>
          </a:p>
          <a:p>
            <a:endParaRPr lang="en-US" sz="2800" dirty="0" smtClean="0"/>
          </a:p>
          <a:p>
            <a:r>
              <a:rPr lang="en-US" sz="2800" dirty="0" smtClean="0"/>
              <a:t>Class 2 – Medium </a:t>
            </a:r>
          </a:p>
          <a:p>
            <a:endParaRPr lang="en-US" sz="2800" dirty="0" smtClean="0"/>
          </a:p>
          <a:p>
            <a:r>
              <a:rPr lang="en-US" sz="2800" dirty="0" smtClean="0"/>
              <a:t>Class 3 –</a:t>
            </a:r>
            <a:r>
              <a:rPr lang="en-US" sz="2800" dirty="0" err="1" smtClean="0"/>
              <a:t>freni</a:t>
            </a:r>
            <a:r>
              <a:rPr lang="en-US" sz="2800" dirty="0" smtClean="0"/>
              <a:t> encroach on the crest of the </a:t>
            </a:r>
          </a:p>
          <a:p>
            <a:r>
              <a:rPr lang="en-US" sz="2800" dirty="0"/>
              <a:t> </a:t>
            </a:r>
            <a:r>
              <a:rPr lang="en-US" sz="2800" dirty="0" smtClean="0"/>
              <a:t>              ridge and may interfere with denture </a:t>
            </a:r>
          </a:p>
          <a:p>
            <a:r>
              <a:rPr lang="en-US" sz="2800" dirty="0"/>
              <a:t> </a:t>
            </a:r>
            <a:r>
              <a:rPr lang="en-US" sz="2800" dirty="0" smtClean="0"/>
              <a:t>              seal, might require surgical correction </a:t>
            </a:r>
            <a:endParaRPr lang="en-US" sz="2800" dirty="0"/>
          </a:p>
        </p:txBody>
      </p:sp>
      <p:pic>
        <p:nvPicPr>
          <p:cNvPr id="8" name="Picture 2" descr="C:\Users\admin\Desktop\biological-consideration-for-maxillary-denture-bearing-areas-dental-courses-32-638.jpg"/>
          <p:cNvPicPr>
            <a:picLocks noChangeAspect="1" noChangeArrowheads="1"/>
          </p:cNvPicPr>
          <p:nvPr/>
        </p:nvPicPr>
        <p:blipFill rotWithShape="1">
          <a:blip r:embed="rId2"/>
          <a:srcRect l="48762" t="38042" r="4710" b="18147"/>
          <a:stretch/>
        </p:blipFill>
        <p:spPr bwMode="auto">
          <a:xfrm>
            <a:off x="8278334" y="752174"/>
            <a:ext cx="2694465" cy="1946786"/>
          </a:xfrm>
          <a:prstGeom prst="rect">
            <a:avLst/>
          </a:prstGeom>
          <a:noFill/>
        </p:spPr>
      </p:pic>
      <p:pic>
        <p:nvPicPr>
          <p:cNvPr id="9" name="Picture 2" descr="C:\Users\admin\Desktop\biological-consideration-for-maxillary-denture-bearing-areas-dental-courses-33-638.jpg"/>
          <p:cNvPicPr>
            <a:picLocks noGrp="1" noChangeAspect="1" noChangeArrowheads="1"/>
          </p:cNvPicPr>
          <p:nvPr>
            <p:ph sz="quarter" idx="1"/>
          </p:nvPr>
        </p:nvPicPr>
        <p:blipFill rotWithShape="1">
          <a:blip r:embed="rId3"/>
          <a:srcRect l="46659" t="31067" r="5838" b="20683"/>
          <a:stretch/>
        </p:blipFill>
        <p:spPr bwMode="auto">
          <a:xfrm>
            <a:off x="8262153" y="2802193"/>
            <a:ext cx="2681149" cy="2044617"/>
          </a:xfrm>
          <a:prstGeom prst="rect">
            <a:avLst/>
          </a:prstGeom>
          <a:noFill/>
        </p:spPr>
      </p:pic>
      <p:pic>
        <p:nvPicPr>
          <p:cNvPr id="10" name="Picture 2" descr="C:\Users\admin\Desktop\biological-consideration-for-maxillary-denture-bearing-areas-dental-courses-34-638.jpg"/>
          <p:cNvPicPr>
            <a:picLocks noChangeAspect="1" noChangeArrowheads="1"/>
          </p:cNvPicPr>
          <p:nvPr/>
        </p:nvPicPr>
        <p:blipFill rotWithShape="1">
          <a:blip r:embed="rId4"/>
          <a:srcRect l="38386" t="15938" r="3044" b="28419"/>
          <a:stretch/>
        </p:blipFill>
        <p:spPr bwMode="auto">
          <a:xfrm>
            <a:off x="8288594" y="4734230"/>
            <a:ext cx="2639961" cy="2035277"/>
          </a:xfrm>
          <a:prstGeom prst="rect">
            <a:avLst/>
          </a:prstGeom>
          <a:noFill/>
        </p:spPr>
      </p:pic>
    </p:spTree>
    <p:extLst>
      <p:ext uri="{BB962C8B-B14F-4D97-AF65-F5344CB8AC3E}">
        <p14:creationId xmlns:p14="http://schemas.microsoft.com/office/powerpoint/2010/main" val="36099992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a:xfrm>
            <a:off x="168442" y="304800"/>
            <a:ext cx="5991726" cy="5334000"/>
          </a:xfrm>
        </p:spPr>
        <p:txBody>
          <a:bodyPr/>
          <a:lstStyle/>
          <a:p>
            <a:pPr eaLnBrk="1" hangingPunct="1">
              <a:buFontTx/>
              <a:buNone/>
            </a:pPr>
            <a:r>
              <a:rPr lang="en-US" altLang="en-US" b="1" dirty="0">
                <a:solidFill>
                  <a:srgbClr val="0000FF"/>
                </a:solidFill>
                <a:cs typeface="Times New Roman" panose="02020603050405020304" pitchFamily="18" charset="0"/>
              </a:rPr>
              <a:t> </a:t>
            </a:r>
            <a:r>
              <a:rPr lang="en-US" altLang="en-US" b="1" u="sng" dirty="0">
                <a:solidFill>
                  <a:srgbClr val="0000FF"/>
                </a:solidFill>
                <a:cs typeface="Times New Roman" panose="02020603050405020304" pitchFamily="18" charset="0"/>
              </a:rPr>
              <a:t>Labial vestibule:</a:t>
            </a:r>
            <a:endParaRPr lang="en-US" altLang="en-US" dirty="0">
              <a:solidFill>
                <a:srgbClr val="0000FF"/>
              </a:solidFill>
              <a:cs typeface="Times New Roman" panose="02020603050405020304" pitchFamily="18" charset="0"/>
            </a:endParaRPr>
          </a:p>
          <a:p>
            <a:pPr algn="just" eaLnBrk="1" hangingPunct="1"/>
            <a:endParaRPr lang="en-US" altLang="en-US" dirty="0">
              <a:solidFill>
                <a:srgbClr val="0000FF"/>
              </a:solidFill>
              <a:cs typeface="Times New Roman" panose="02020603050405020304" pitchFamily="18" charset="0"/>
            </a:endParaRPr>
          </a:p>
          <a:p>
            <a:pPr algn="just" eaLnBrk="1" hangingPunct="1"/>
            <a:r>
              <a:rPr lang="en-US" altLang="en-US" sz="3000" dirty="0">
                <a:solidFill>
                  <a:srgbClr val="0000FF"/>
                </a:solidFill>
                <a:latin typeface="AGaramond" pitchFamily="18" charset="0"/>
                <a:cs typeface="Times New Roman" panose="02020603050405020304" pitchFamily="18" charset="0"/>
              </a:rPr>
              <a:t>The portion of oral cavity bounded on one side by the teeth, gingiva and alveolar ridge. (in the edentulous mouth the residual ridge) and on the other side by the lips, anterior to the buccal frenum.</a:t>
            </a:r>
          </a:p>
        </p:txBody>
      </p:sp>
      <p:graphicFrame>
        <p:nvGraphicFramePr>
          <p:cNvPr id="13316" name="Object 4"/>
          <p:cNvGraphicFramePr>
            <a:graphicFrameLocks noChangeAspect="1"/>
          </p:cNvGraphicFramePr>
          <p:nvPr>
            <p:extLst>
              <p:ext uri="{D42A27DB-BD31-4B8C-83A1-F6EECF244321}">
                <p14:modId xmlns:p14="http://schemas.microsoft.com/office/powerpoint/2010/main" val="13472840"/>
              </p:ext>
            </p:extLst>
          </p:nvPr>
        </p:nvGraphicFramePr>
        <p:xfrm>
          <a:off x="6591197" y="1548064"/>
          <a:ext cx="5183708" cy="3264567"/>
        </p:xfrm>
        <a:graphic>
          <a:graphicData uri="http://schemas.openxmlformats.org/presentationml/2006/ole">
            <mc:AlternateContent xmlns:mc="http://schemas.openxmlformats.org/markup-compatibility/2006">
              <mc:Choice xmlns:v="urn:schemas-microsoft-com:vml" Requires="v">
                <p:oleObj spid="_x0000_s8209" name="Photo Editor Photo" r:id="rId3" imgW="2676899" imgH="1685714" progId="MSPhotoEd.3">
                  <p:embed/>
                </p:oleObj>
              </mc:Choice>
              <mc:Fallback>
                <p:oleObj name="Photo Editor Photo" r:id="rId3" imgW="2676899" imgH="1685714" progId="MSPhotoEd.3">
                  <p:embed/>
                  <p:pic>
                    <p:nvPicPr>
                      <p:cNvPr id="1331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1197" y="1548064"/>
                        <a:ext cx="5183708" cy="326456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1402814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wipe(up)">
                                      <p:cBhvr>
                                        <p:cTn id="7" dur="500"/>
                                        <p:tgtEl>
                                          <p:spTgt spid="13315">
                                            <p:txEl>
                                              <p:pRg st="0" end="0"/>
                                            </p:txEl>
                                          </p:spTgt>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315">
                                            <p:txEl>
                                              <p:pRg st="2" end="2"/>
                                            </p:txEl>
                                          </p:spTgt>
                                        </p:tgtEl>
                                        <p:attrNameLst>
                                          <p:attrName>style.visibility</p:attrName>
                                        </p:attrNameLst>
                                      </p:cBhvr>
                                      <p:to>
                                        <p:strVal val="visible"/>
                                      </p:to>
                                    </p:set>
                                    <p:animEffect transition="in" filter="wipe(up)">
                                      <p:cBhvr>
                                        <p:cTn id="11" dur="500"/>
                                        <p:tgtEl>
                                          <p:spTgt spid="13315">
                                            <p:txEl>
                                              <p:pRg st="2" end="2"/>
                                            </p:txEl>
                                          </p:spTgt>
                                        </p:tgtEl>
                                      </p:cBhvr>
                                    </p:animEffect>
                                  </p:childTnLst>
                                </p:cTn>
                              </p:par>
                            </p:childTnLst>
                          </p:cTn>
                        </p:par>
                        <p:par>
                          <p:cTn id="12" fill="hold" nodeType="afterGroup">
                            <p:stCondLst>
                              <p:cond delay="1000"/>
                            </p:stCondLst>
                            <p:childTnLst>
                              <p:par>
                                <p:cTn id="13" presetID="23" presetClass="entr" presetSubtype="16" fill="hold" nodeType="afterEffect">
                                  <p:stCondLst>
                                    <p:cond delay="0"/>
                                  </p:stCondLst>
                                  <p:childTnLst>
                                    <p:set>
                                      <p:cBhvr>
                                        <p:cTn id="14" dur="1" fill="hold">
                                          <p:stCondLst>
                                            <p:cond delay="0"/>
                                          </p:stCondLst>
                                        </p:cTn>
                                        <p:tgtEl>
                                          <p:spTgt spid="13316"/>
                                        </p:tgtEl>
                                        <p:attrNameLst>
                                          <p:attrName>style.visibility</p:attrName>
                                        </p:attrNameLst>
                                      </p:cBhvr>
                                      <p:to>
                                        <p:strVal val="visible"/>
                                      </p:to>
                                    </p:set>
                                    <p:anim calcmode="lin" valueType="num">
                                      <p:cBhvr>
                                        <p:cTn id="15" dur="500" fill="hold"/>
                                        <p:tgtEl>
                                          <p:spTgt spid="13316"/>
                                        </p:tgtEl>
                                        <p:attrNameLst>
                                          <p:attrName>ppt_w</p:attrName>
                                        </p:attrNameLst>
                                      </p:cBhvr>
                                      <p:tavLst>
                                        <p:tav tm="0">
                                          <p:val>
                                            <p:fltVal val="0"/>
                                          </p:val>
                                        </p:tav>
                                        <p:tav tm="100000">
                                          <p:val>
                                            <p:strVal val="#ppt_w"/>
                                          </p:val>
                                        </p:tav>
                                      </p:tavLst>
                                    </p:anim>
                                    <p:anim calcmode="lin" valueType="num">
                                      <p:cBhvr>
                                        <p:cTn id="16" dur="500" fill="hold"/>
                                        <p:tgtEl>
                                          <p:spTgt spid="133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autoUpdateAnimBg="0" advAuto="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body" idx="1"/>
          </p:nvPr>
        </p:nvSpPr>
        <p:spPr>
          <a:xfrm>
            <a:off x="162228" y="304800"/>
            <a:ext cx="6459794" cy="5314335"/>
          </a:xfrm>
        </p:spPr>
        <p:txBody>
          <a:bodyPr/>
          <a:lstStyle/>
          <a:p>
            <a:pPr algn="just" eaLnBrk="1" hangingPunct="1">
              <a:buFontTx/>
              <a:buNone/>
            </a:pPr>
            <a:r>
              <a:rPr lang="en-US" altLang="en-US" sz="3000" dirty="0">
                <a:solidFill>
                  <a:srgbClr val="0000FF"/>
                </a:solidFill>
                <a:latin typeface="AGaramond" pitchFamily="18" charset="0"/>
                <a:cs typeface="Times New Roman" panose="02020603050405020304" pitchFamily="18" charset="0"/>
              </a:rPr>
              <a:t>Boundaries of labial vestibule:</a:t>
            </a:r>
          </a:p>
          <a:p>
            <a:pPr eaLnBrk="1" hangingPunct="1">
              <a:buFontTx/>
              <a:buNone/>
            </a:pPr>
            <a:r>
              <a:rPr lang="en-US" altLang="en-US" sz="3000" dirty="0">
                <a:solidFill>
                  <a:srgbClr val="0000FF"/>
                </a:solidFill>
                <a:latin typeface="AGaramond" pitchFamily="18" charset="0"/>
                <a:cs typeface="Times New Roman" panose="02020603050405020304" pitchFamily="18" charset="0"/>
              </a:rPr>
              <a:t>1.  Labial aspect of </a:t>
            </a:r>
            <a:r>
              <a:rPr lang="en-US" altLang="en-US" sz="3000">
                <a:solidFill>
                  <a:srgbClr val="0000FF"/>
                </a:solidFill>
                <a:latin typeface="AGaramond" pitchFamily="18" charset="0"/>
                <a:cs typeface="Times New Roman" panose="02020603050405020304" pitchFamily="18" charset="0"/>
              </a:rPr>
              <a:t>residual </a:t>
            </a:r>
            <a:r>
              <a:rPr lang="en-US" altLang="en-US" sz="3000" smtClean="0">
                <a:solidFill>
                  <a:srgbClr val="0000FF"/>
                </a:solidFill>
                <a:latin typeface="AGaramond" pitchFamily="18" charset="0"/>
                <a:cs typeface="Times New Roman" panose="02020603050405020304" pitchFamily="18" charset="0"/>
              </a:rPr>
              <a:t>Alveolar </a:t>
            </a:r>
            <a:r>
              <a:rPr lang="en-US" altLang="en-US" sz="3000" dirty="0">
                <a:solidFill>
                  <a:srgbClr val="0000FF"/>
                </a:solidFill>
                <a:latin typeface="AGaramond" pitchFamily="18" charset="0"/>
                <a:cs typeface="Times New Roman" panose="02020603050405020304" pitchFamily="18" charset="0"/>
              </a:rPr>
              <a:t>ridge.</a:t>
            </a:r>
          </a:p>
          <a:p>
            <a:pPr eaLnBrk="1" hangingPunct="1">
              <a:buFontTx/>
              <a:buNone/>
            </a:pPr>
            <a:r>
              <a:rPr lang="en-US" altLang="en-US" sz="3000" dirty="0">
                <a:solidFill>
                  <a:srgbClr val="0000FF"/>
                </a:solidFill>
                <a:latin typeface="AGaramond" pitchFamily="18" charset="0"/>
                <a:cs typeface="Times New Roman" panose="02020603050405020304" pitchFamily="18" charset="0"/>
              </a:rPr>
              <a:t>2. </a:t>
            </a:r>
            <a:r>
              <a:rPr lang="en-US" altLang="en-US" sz="3000" dirty="0" err="1">
                <a:solidFill>
                  <a:srgbClr val="0000FF"/>
                </a:solidFill>
                <a:latin typeface="AGaramond" pitchFamily="18" charset="0"/>
                <a:cs typeface="Times New Roman" panose="02020603050405020304" pitchFamily="18" charset="0"/>
              </a:rPr>
              <a:t>Mucolabial</a:t>
            </a:r>
            <a:r>
              <a:rPr lang="en-US" altLang="en-US" sz="3000" dirty="0">
                <a:solidFill>
                  <a:srgbClr val="0000FF"/>
                </a:solidFill>
                <a:latin typeface="AGaramond" pitchFamily="18" charset="0"/>
                <a:cs typeface="Times New Roman" panose="02020603050405020304" pitchFamily="18" charset="0"/>
              </a:rPr>
              <a:t> alveolar fold.</a:t>
            </a:r>
          </a:p>
          <a:p>
            <a:pPr eaLnBrk="1" hangingPunct="1">
              <a:buFontTx/>
              <a:buNone/>
            </a:pPr>
            <a:r>
              <a:rPr lang="en-US" altLang="en-US" sz="3000" dirty="0">
                <a:solidFill>
                  <a:srgbClr val="0000FF"/>
                </a:solidFill>
                <a:latin typeface="AGaramond" pitchFamily="18" charset="0"/>
                <a:cs typeface="Times New Roman" panose="02020603050405020304" pitchFamily="18" charset="0"/>
              </a:rPr>
              <a:t>3. Orbicular </a:t>
            </a:r>
            <a:r>
              <a:rPr lang="en-US" altLang="en-US" sz="3000" dirty="0" err="1">
                <a:solidFill>
                  <a:srgbClr val="0000FF"/>
                </a:solidFill>
                <a:latin typeface="AGaramond" pitchFamily="18" charset="0"/>
                <a:cs typeface="Times New Roman" panose="02020603050405020304" pitchFamily="18" charset="0"/>
              </a:rPr>
              <a:t>Oris</a:t>
            </a:r>
            <a:r>
              <a:rPr lang="en-US" altLang="en-US" sz="3000" dirty="0">
                <a:solidFill>
                  <a:srgbClr val="0000FF"/>
                </a:solidFill>
                <a:latin typeface="AGaramond" pitchFamily="18" charset="0"/>
                <a:cs typeface="Times New Roman" panose="02020603050405020304" pitchFamily="18" charset="0"/>
              </a:rPr>
              <a:t> muscle (lip).</a:t>
            </a:r>
          </a:p>
          <a:p>
            <a:pPr algn="just" eaLnBrk="1" hangingPunct="1">
              <a:buFontTx/>
              <a:buNone/>
            </a:pPr>
            <a:r>
              <a:rPr lang="en-US" altLang="en-US" sz="3000" dirty="0">
                <a:solidFill>
                  <a:srgbClr val="0000FF"/>
                </a:solidFill>
                <a:latin typeface="AGaramond" pitchFamily="18" charset="0"/>
                <a:cs typeface="Times New Roman" panose="02020603050405020304" pitchFamily="18" charset="0"/>
              </a:rPr>
              <a:t>    Reflection of mucous membrane superiorly determines the height.</a:t>
            </a:r>
          </a:p>
          <a:p>
            <a:pPr algn="just" eaLnBrk="1" hangingPunct="1"/>
            <a:r>
              <a:rPr lang="en-US" altLang="en-US" sz="3000" dirty="0">
                <a:solidFill>
                  <a:srgbClr val="0000FF"/>
                </a:solidFill>
                <a:latin typeface="AGaramond" pitchFamily="18" charset="0"/>
                <a:cs typeface="Times New Roman" panose="02020603050405020304" pitchFamily="18" charset="0"/>
              </a:rPr>
              <a:t> The labial flange of maxillary denture occupies this space</a:t>
            </a:r>
            <a:r>
              <a:rPr lang="en-US" altLang="en-US" dirty="0">
                <a:solidFill>
                  <a:srgbClr val="0000FF"/>
                </a:solidFill>
                <a:cs typeface="Times New Roman" panose="02020603050405020304" pitchFamily="18" charset="0"/>
              </a:rPr>
              <a:t>.</a:t>
            </a:r>
          </a:p>
        </p:txBody>
      </p:sp>
      <p:graphicFrame>
        <p:nvGraphicFramePr>
          <p:cNvPr id="34819" name="Object 3"/>
          <p:cNvGraphicFramePr>
            <a:graphicFrameLocks noChangeAspect="1"/>
          </p:cNvGraphicFramePr>
          <p:nvPr>
            <p:extLst>
              <p:ext uri="{D42A27DB-BD31-4B8C-83A1-F6EECF244321}">
                <p14:modId xmlns:p14="http://schemas.microsoft.com/office/powerpoint/2010/main" val="3264978341"/>
              </p:ext>
            </p:extLst>
          </p:nvPr>
        </p:nvGraphicFramePr>
        <p:xfrm>
          <a:off x="6882063" y="1544295"/>
          <a:ext cx="5077326" cy="3197570"/>
        </p:xfrm>
        <a:graphic>
          <a:graphicData uri="http://schemas.openxmlformats.org/presentationml/2006/ole">
            <mc:AlternateContent xmlns:mc="http://schemas.openxmlformats.org/markup-compatibility/2006">
              <mc:Choice xmlns:v="urn:schemas-microsoft-com:vml" Requires="v">
                <p:oleObj spid="_x0000_s9233" name="Photo Editor Photo" r:id="rId3" imgW="2676899" imgH="1685714" progId="MSPhotoEd.3">
                  <p:embed/>
                </p:oleObj>
              </mc:Choice>
              <mc:Fallback>
                <p:oleObj name="Photo Editor Photo" r:id="rId3" imgW="2676899" imgH="1685714" progId="MSPhotoEd.3">
                  <p:embed/>
                  <p:pic>
                    <p:nvPicPr>
                      <p:cNvPr id="34819"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2063" y="1544295"/>
                        <a:ext cx="5077326" cy="319757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73299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4818">
                                            <p:txEl>
                                              <p:pRg st="0" end="0"/>
                                            </p:txEl>
                                          </p:spTgt>
                                        </p:tgtEl>
                                        <p:attrNameLst>
                                          <p:attrName>style.visibility</p:attrName>
                                        </p:attrNameLst>
                                      </p:cBhvr>
                                      <p:to>
                                        <p:strVal val="visible"/>
                                      </p:to>
                                    </p:set>
                                    <p:animEffect transition="in" filter="wipe(up)">
                                      <p:cBhvr>
                                        <p:cTn id="7" dur="500"/>
                                        <p:tgtEl>
                                          <p:spTgt spid="34818">
                                            <p:txEl>
                                              <p:pRg st="0" end="0"/>
                                            </p:txEl>
                                          </p:spTgt>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4818">
                                            <p:txEl>
                                              <p:pRg st="1" end="1"/>
                                            </p:txEl>
                                          </p:spTgt>
                                        </p:tgtEl>
                                        <p:attrNameLst>
                                          <p:attrName>style.visibility</p:attrName>
                                        </p:attrNameLst>
                                      </p:cBhvr>
                                      <p:to>
                                        <p:strVal val="visible"/>
                                      </p:to>
                                    </p:set>
                                    <p:animEffect transition="in" filter="wipe(up)">
                                      <p:cBhvr>
                                        <p:cTn id="11" dur="500"/>
                                        <p:tgtEl>
                                          <p:spTgt spid="34818">
                                            <p:txEl>
                                              <p:pRg st="1" end="1"/>
                                            </p:txEl>
                                          </p:spTgt>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4818">
                                            <p:txEl>
                                              <p:pRg st="2" end="2"/>
                                            </p:txEl>
                                          </p:spTgt>
                                        </p:tgtEl>
                                        <p:attrNameLst>
                                          <p:attrName>style.visibility</p:attrName>
                                        </p:attrNameLst>
                                      </p:cBhvr>
                                      <p:to>
                                        <p:strVal val="visible"/>
                                      </p:to>
                                    </p:set>
                                    <p:animEffect transition="in" filter="wipe(up)">
                                      <p:cBhvr>
                                        <p:cTn id="15" dur="500"/>
                                        <p:tgtEl>
                                          <p:spTgt spid="34818">
                                            <p:txEl>
                                              <p:pRg st="2" end="2"/>
                                            </p:txEl>
                                          </p:spTgt>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34818">
                                            <p:txEl>
                                              <p:pRg st="3" end="3"/>
                                            </p:txEl>
                                          </p:spTgt>
                                        </p:tgtEl>
                                        <p:attrNameLst>
                                          <p:attrName>style.visibility</p:attrName>
                                        </p:attrNameLst>
                                      </p:cBhvr>
                                      <p:to>
                                        <p:strVal val="visible"/>
                                      </p:to>
                                    </p:set>
                                    <p:animEffect transition="in" filter="wipe(up)">
                                      <p:cBhvr>
                                        <p:cTn id="19" dur="500"/>
                                        <p:tgtEl>
                                          <p:spTgt spid="34818">
                                            <p:txEl>
                                              <p:pRg st="3" end="3"/>
                                            </p:txEl>
                                          </p:spTgt>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34818">
                                            <p:txEl>
                                              <p:pRg st="4" end="4"/>
                                            </p:txEl>
                                          </p:spTgt>
                                        </p:tgtEl>
                                        <p:attrNameLst>
                                          <p:attrName>style.visibility</p:attrName>
                                        </p:attrNameLst>
                                      </p:cBhvr>
                                      <p:to>
                                        <p:strVal val="visible"/>
                                      </p:to>
                                    </p:set>
                                    <p:animEffect transition="in" filter="wipe(up)">
                                      <p:cBhvr>
                                        <p:cTn id="23" dur="500"/>
                                        <p:tgtEl>
                                          <p:spTgt spid="34818">
                                            <p:txEl>
                                              <p:pRg st="4" end="4"/>
                                            </p:txEl>
                                          </p:spTgt>
                                        </p:tgtEl>
                                      </p:cBhvr>
                                    </p:animEffect>
                                  </p:childTnLst>
                                </p:cTn>
                              </p:par>
                            </p:childTnLst>
                          </p:cTn>
                        </p:par>
                        <p:par>
                          <p:cTn id="24" fill="hold" nodeType="afterGroup">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34818">
                                            <p:txEl>
                                              <p:pRg st="5" end="5"/>
                                            </p:txEl>
                                          </p:spTgt>
                                        </p:tgtEl>
                                        <p:attrNameLst>
                                          <p:attrName>style.visibility</p:attrName>
                                        </p:attrNameLst>
                                      </p:cBhvr>
                                      <p:to>
                                        <p:strVal val="visible"/>
                                      </p:to>
                                    </p:set>
                                    <p:animEffect transition="in" filter="wipe(up)">
                                      <p:cBhvr>
                                        <p:cTn id="27" dur="500"/>
                                        <p:tgtEl>
                                          <p:spTgt spid="34818">
                                            <p:txEl>
                                              <p:pRg st="5" end="5"/>
                                            </p:txEl>
                                          </p:spTgt>
                                        </p:tgtEl>
                                      </p:cBhvr>
                                    </p:animEffect>
                                  </p:childTnLst>
                                </p:cTn>
                              </p:par>
                            </p:childTnLst>
                          </p:cTn>
                        </p:par>
                        <p:par>
                          <p:cTn id="28" fill="hold" nodeType="afterGroup">
                            <p:stCondLst>
                              <p:cond delay="3000"/>
                            </p:stCondLst>
                            <p:childTnLst>
                              <p:par>
                                <p:cTn id="29" presetID="23" presetClass="entr" presetSubtype="16" fill="hold" nodeType="afterEffect">
                                  <p:stCondLst>
                                    <p:cond delay="0"/>
                                  </p:stCondLst>
                                  <p:childTnLst>
                                    <p:set>
                                      <p:cBhvr>
                                        <p:cTn id="30" dur="1" fill="hold">
                                          <p:stCondLst>
                                            <p:cond delay="0"/>
                                          </p:stCondLst>
                                        </p:cTn>
                                        <p:tgtEl>
                                          <p:spTgt spid="34819"/>
                                        </p:tgtEl>
                                        <p:attrNameLst>
                                          <p:attrName>style.visibility</p:attrName>
                                        </p:attrNameLst>
                                      </p:cBhvr>
                                      <p:to>
                                        <p:strVal val="visible"/>
                                      </p:to>
                                    </p:set>
                                    <p:anim calcmode="lin" valueType="num">
                                      <p:cBhvr>
                                        <p:cTn id="31" dur="500" fill="hold"/>
                                        <p:tgtEl>
                                          <p:spTgt spid="34819"/>
                                        </p:tgtEl>
                                        <p:attrNameLst>
                                          <p:attrName>ppt_w</p:attrName>
                                        </p:attrNameLst>
                                      </p:cBhvr>
                                      <p:tavLst>
                                        <p:tav tm="0">
                                          <p:val>
                                            <p:fltVal val="0"/>
                                          </p:val>
                                        </p:tav>
                                        <p:tav tm="100000">
                                          <p:val>
                                            <p:strVal val="#ppt_w"/>
                                          </p:val>
                                        </p:tav>
                                      </p:tavLst>
                                    </p:anim>
                                    <p:anim calcmode="lin" valueType="num">
                                      <p:cBhvr>
                                        <p:cTn id="32" dur="500" fill="hold"/>
                                        <p:tgtEl>
                                          <p:spTgt spid="348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build="p" autoUpdateAnimBg="0"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body" idx="1"/>
          </p:nvPr>
        </p:nvSpPr>
        <p:spPr>
          <a:xfrm>
            <a:off x="409074" y="381000"/>
            <a:ext cx="6448926" cy="6172200"/>
          </a:xfrm>
        </p:spPr>
        <p:txBody>
          <a:bodyPr/>
          <a:lstStyle/>
          <a:p>
            <a:pPr eaLnBrk="1" hangingPunct="1">
              <a:lnSpc>
                <a:spcPct val="90000"/>
              </a:lnSpc>
              <a:buFontTx/>
              <a:buNone/>
            </a:pPr>
            <a:r>
              <a:rPr lang="en-US" altLang="en-US" b="1" dirty="0">
                <a:solidFill>
                  <a:srgbClr val="0000FF"/>
                </a:solidFill>
                <a:cs typeface="Times New Roman" panose="02020603050405020304" pitchFamily="18" charset="0"/>
              </a:rPr>
              <a:t>  </a:t>
            </a:r>
            <a:r>
              <a:rPr lang="en-US" altLang="en-US" b="1" u="sng" dirty="0">
                <a:solidFill>
                  <a:srgbClr val="0000FF"/>
                </a:solidFill>
                <a:cs typeface="Times New Roman" panose="02020603050405020304" pitchFamily="18" charset="0"/>
              </a:rPr>
              <a:t>Buccal Frenum:</a:t>
            </a:r>
            <a:endParaRPr lang="en-US" altLang="en-US" dirty="0">
              <a:solidFill>
                <a:srgbClr val="0000FF"/>
              </a:solidFill>
              <a:cs typeface="Times New Roman" panose="02020603050405020304" pitchFamily="18" charset="0"/>
            </a:endParaRPr>
          </a:p>
          <a:p>
            <a:pPr algn="just" eaLnBrk="1" hangingPunct="1">
              <a:lnSpc>
                <a:spcPct val="90000"/>
              </a:lnSpc>
              <a:buFontTx/>
              <a:buNone/>
            </a:pPr>
            <a:r>
              <a:rPr lang="en-US" altLang="en-US" dirty="0">
                <a:solidFill>
                  <a:srgbClr val="0000FF"/>
                </a:solidFill>
                <a:latin typeface="AGaramond" pitchFamily="18" charset="0"/>
                <a:cs typeface="Times New Roman" panose="02020603050405020304" pitchFamily="18" charset="0"/>
              </a:rPr>
              <a:t>Single or multiple folds of mucous membrane and overlies </a:t>
            </a:r>
            <a:r>
              <a:rPr lang="en-US" altLang="en-US" dirty="0" err="1">
                <a:solidFill>
                  <a:srgbClr val="0000FF"/>
                </a:solidFill>
                <a:latin typeface="AGaramond" pitchFamily="18" charset="0"/>
                <a:cs typeface="Times New Roman" panose="02020603050405020304" pitchFamily="18" charset="0"/>
              </a:rPr>
              <a:t>levator</a:t>
            </a:r>
            <a:r>
              <a:rPr lang="en-US" altLang="en-US" dirty="0">
                <a:solidFill>
                  <a:srgbClr val="0000FF"/>
                </a:solidFill>
                <a:latin typeface="AGaramond" pitchFamily="18" charset="0"/>
                <a:cs typeface="Times New Roman" panose="02020603050405020304" pitchFamily="18" charset="0"/>
              </a:rPr>
              <a:t> </a:t>
            </a:r>
            <a:r>
              <a:rPr lang="en-US" altLang="en-US" dirty="0" err="1">
                <a:solidFill>
                  <a:srgbClr val="0000FF"/>
                </a:solidFill>
                <a:latin typeface="AGaramond" pitchFamily="18" charset="0"/>
                <a:cs typeface="Times New Roman" panose="02020603050405020304" pitchFamily="18" charset="0"/>
              </a:rPr>
              <a:t>angulioris</a:t>
            </a:r>
            <a:r>
              <a:rPr lang="en-US" altLang="en-US" dirty="0">
                <a:solidFill>
                  <a:srgbClr val="0000FF"/>
                </a:solidFill>
                <a:latin typeface="AGaramond" pitchFamily="18" charset="0"/>
                <a:cs typeface="Times New Roman" panose="02020603050405020304" pitchFamily="18" charset="0"/>
              </a:rPr>
              <a:t> muscle. </a:t>
            </a:r>
          </a:p>
          <a:p>
            <a:pPr algn="just" eaLnBrk="1" hangingPunct="1">
              <a:lnSpc>
                <a:spcPct val="90000"/>
              </a:lnSpc>
              <a:buFontTx/>
              <a:buNone/>
            </a:pPr>
            <a:r>
              <a:rPr lang="en-US" altLang="en-US" dirty="0">
                <a:solidFill>
                  <a:srgbClr val="0000FF"/>
                </a:solidFill>
                <a:latin typeface="AGaramond" pitchFamily="18" charset="0"/>
                <a:cs typeface="Times New Roman" panose="02020603050405020304" pitchFamily="18" charset="0"/>
              </a:rPr>
              <a:t>Varies in size and position, extends from mucous membrane lining of cheeks to alveolar mucosa.</a:t>
            </a:r>
          </a:p>
          <a:p>
            <a:pPr algn="just" eaLnBrk="1" hangingPunct="1">
              <a:lnSpc>
                <a:spcPct val="90000"/>
              </a:lnSpc>
              <a:buFontTx/>
              <a:buNone/>
            </a:pPr>
            <a:r>
              <a:rPr lang="en-US" altLang="en-US" dirty="0">
                <a:solidFill>
                  <a:srgbClr val="0000FF"/>
                </a:solidFill>
                <a:latin typeface="AGaramond" pitchFamily="18" charset="0"/>
                <a:cs typeface="Times New Roman" panose="02020603050405020304" pitchFamily="18" charset="0"/>
              </a:rPr>
              <a:t> Reflection is in an </a:t>
            </a:r>
            <a:r>
              <a:rPr lang="en-US" altLang="en-US" dirty="0" err="1">
                <a:solidFill>
                  <a:srgbClr val="0000FF"/>
                </a:solidFill>
                <a:latin typeface="AGaramond" pitchFamily="18" charset="0"/>
                <a:cs typeface="Times New Roman" panose="02020603050405020304" pitchFamily="18" charset="0"/>
              </a:rPr>
              <a:t>antero</a:t>
            </a:r>
            <a:r>
              <a:rPr lang="en-US" altLang="en-US" dirty="0">
                <a:solidFill>
                  <a:srgbClr val="0000FF"/>
                </a:solidFill>
                <a:latin typeface="AGaramond" pitchFamily="18" charset="0"/>
                <a:cs typeface="Times New Roman" panose="02020603050405020304" pitchFamily="18" charset="0"/>
              </a:rPr>
              <a:t> posterior direction.</a:t>
            </a:r>
          </a:p>
          <a:p>
            <a:pPr algn="just" eaLnBrk="1" hangingPunct="1">
              <a:lnSpc>
                <a:spcPct val="90000"/>
              </a:lnSpc>
              <a:buFontTx/>
              <a:buNone/>
            </a:pPr>
            <a:r>
              <a:rPr lang="en-US" altLang="en-US" dirty="0">
                <a:solidFill>
                  <a:srgbClr val="0000FF"/>
                </a:solidFill>
                <a:latin typeface="AGaramond" pitchFamily="18" charset="0"/>
                <a:cs typeface="Times New Roman" panose="02020603050405020304" pitchFamily="18" charset="0"/>
              </a:rPr>
              <a:t> Notch formed in the impression should allow the tissue movement in the area.</a:t>
            </a:r>
          </a:p>
        </p:txBody>
      </p:sp>
      <p:graphicFrame>
        <p:nvGraphicFramePr>
          <p:cNvPr id="16387" name="Object 6"/>
          <p:cNvGraphicFramePr>
            <a:graphicFrameLocks noChangeAspect="1"/>
          </p:cNvGraphicFramePr>
          <p:nvPr>
            <p:extLst>
              <p:ext uri="{D42A27DB-BD31-4B8C-83A1-F6EECF244321}">
                <p14:modId xmlns:p14="http://schemas.microsoft.com/office/powerpoint/2010/main" val="2982586176"/>
              </p:ext>
            </p:extLst>
          </p:nvPr>
        </p:nvGraphicFramePr>
        <p:xfrm>
          <a:off x="6882062" y="449503"/>
          <a:ext cx="4981075" cy="2754910"/>
        </p:xfrm>
        <a:graphic>
          <a:graphicData uri="http://schemas.openxmlformats.org/presentationml/2006/ole">
            <mc:AlternateContent xmlns:mc="http://schemas.openxmlformats.org/markup-compatibility/2006">
              <mc:Choice xmlns:v="urn:schemas-microsoft-com:vml" Requires="v">
                <p:oleObj spid="_x0000_s10272" name="Photo Editor Photo" r:id="rId3" imgW="2800741" imgH="1762371" progId="MSPhotoEd.3">
                  <p:embed/>
                </p:oleObj>
              </mc:Choice>
              <mc:Fallback>
                <p:oleObj name="Photo Editor Photo" r:id="rId3" imgW="2800741" imgH="1762371" progId="MSPhotoEd.3">
                  <p:embed/>
                  <p:pic>
                    <p:nvPicPr>
                      <p:cNvPr id="16387"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2062" y="449503"/>
                        <a:ext cx="4981075" cy="2754910"/>
                      </a:xfrm>
                      <a:prstGeom prst="rect">
                        <a:avLst/>
                      </a:prstGeom>
                      <a:noFill/>
                      <a:ln>
                        <a:noFill/>
                      </a:ln>
                      <a:effectLst/>
                    </p:spPr>
                  </p:pic>
                </p:oleObj>
              </mc:Fallback>
            </mc:AlternateContent>
          </a:graphicData>
        </a:graphic>
      </p:graphicFrame>
      <p:graphicFrame>
        <p:nvGraphicFramePr>
          <p:cNvPr id="14343" name="Object 7"/>
          <p:cNvGraphicFramePr>
            <a:graphicFrameLocks noChangeAspect="1"/>
          </p:cNvGraphicFramePr>
          <p:nvPr>
            <p:extLst>
              <p:ext uri="{D42A27DB-BD31-4B8C-83A1-F6EECF244321}">
                <p14:modId xmlns:p14="http://schemas.microsoft.com/office/powerpoint/2010/main" val="3916616238"/>
              </p:ext>
            </p:extLst>
          </p:nvPr>
        </p:nvGraphicFramePr>
        <p:xfrm>
          <a:off x="7146759" y="3280611"/>
          <a:ext cx="4620126" cy="3218300"/>
        </p:xfrm>
        <a:graphic>
          <a:graphicData uri="http://schemas.openxmlformats.org/presentationml/2006/ole">
            <mc:AlternateContent xmlns:mc="http://schemas.openxmlformats.org/markup-compatibility/2006">
              <mc:Choice xmlns:v="urn:schemas-microsoft-com:vml" Requires="v">
                <p:oleObj spid="_x0000_s10273" name="Photo Editor Photo" r:id="rId5" imgW="4409524" imgH="3390476" progId="MSPhotoEd.3">
                  <p:embed/>
                </p:oleObj>
              </mc:Choice>
              <mc:Fallback>
                <p:oleObj name="Photo Editor Photo" r:id="rId5" imgW="4409524" imgH="3390476" progId="MSPhotoEd.3">
                  <p:embed/>
                  <p:pic>
                    <p:nvPicPr>
                      <p:cNvPr id="14343"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6759" y="3280611"/>
                        <a:ext cx="4620126" cy="32183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0123451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4343"/>
                                        </p:tgtEl>
                                        <p:attrNameLst>
                                          <p:attrName>style.visibility</p:attrName>
                                        </p:attrNameLst>
                                      </p:cBhvr>
                                      <p:to>
                                        <p:strVal val="visible"/>
                                      </p:to>
                                    </p:set>
                                    <p:animEffect transition="in" filter="dissolve">
                                      <p:cBhvr>
                                        <p:cTn id="7" dur="500"/>
                                        <p:tgtEl>
                                          <p:spTgt spid="14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409073"/>
            <a:ext cx="6689558" cy="6256421"/>
          </a:xfrm>
        </p:spPr>
        <p:txBody>
          <a:bodyPr>
            <a:normAutofit lnSpcReduction="10000"/>
          </a:bodyPr>
          <a:lstStyle/>
          <a:p>
            <a:pPr eaLnBrk="1" hangingPunct="1">
              <a:buFontTx/>
              <a:buNone/>
            </a:pPr>
            <a:r>
              <a:rPr lang="en-US" altLang="en-US" b="1" dirty="0" smtClean="0">
                <a:solidFill>
                  <a:srgbClr val="0000FF"/>
                </a:solidFill>
                <a:cs typeface="Times New Roman" panose="02020603050405020304" pitchFamily="18" charset="0"/>
              </a:rPr>
              <a:t>   </a:t>
            </a:r>
            <a:r>
              <a:rPr lang="en-US" altLang="en-US" b="1" u="sng" dirty="0">
                <a:solidFill>
                  <a:srgbClr val="0000FF"/>
                </a:solidFill>
                <a:cs typeface="Times New Roman" panose="02020603050405020304" pitchFamily="18" charset="0"/>
              </a:rPr>
              <a:t>Buccal vestibule:</a:t>
            </a:r>
          </a:p>
          <a:p>
            <a:pPr eaLnBrk="1" hangingPunct="1"/>
            <a:r>
              <a:rPr lang="en-US" altLang="en-US" dirty="0" smtClean="0">
                <a:solidFill>
                  <a:srgbClr val="0000FF"/>
                </a:solidFill>
                <a:latin typeface="AGaramond" pitchFamily="18" charset="0"/>
                <a:cs typeface="Times New Roman" panose="02020603050405020304" pitchFamily="18" charset="0"/>
              </a:rPr>
              <a:t>The </a:t>
            </a:r>
            <a:r>
              <a:rPr lang="en-US" altLang="en-US" dirty="0">
                <a:solidFill>
                  <a:srgbClr val="0000FF"/>
                </a:solidFill>
                <a:latin typeface="AGaramond" pitchFamily="18" charset="0"/>
                <a:cs typeface="Times New Roman" panose="02020603050405020304" pitchFamily="18" charset="0"/>
              </a:rPr>
              <a:t>portion of the oral cavity bounded on one side by the teeth, gingival and alveolar ridge (in the edentulous mouth the residual ridge) and on the lateral side, by the cheeks posterior to the buccal frenum</a:t>
            </a:r>
            <a:r>
              <a:rPr lang="en-US" altLang="en-US" dirty="0" smtClean="0">
                <a:solidFill>
                  <a:srgbClr val="0000FF"/>
                </a:solidFill>
                <a:latin typeface="AGaramond" pitchFamily="18" charset="0"/>
                <a:cs typeface="Times New Roman" panose="02020603050405020304" pitchFamily="18" charset="0"/>
              </a:rPr>
              <a:t>.</a:t>
            </a:r>
          </a:p>
          <a:p>
            <a:pPr>
              <a:buNone/>
            </a:pPr>
            <a:r>
              <a:rPr lang="en-US" altLang="en-US" b="1" u="sng" dirty="0" smtClean="0">
                <a:solidFill>
                  <a:srgbClr val="0000FF"/>
                </a:solidFill>
                <a:cs typeface="Times New Roman" panose="02020603050405020304" pitchFamily="18" charset="0"/>
              </a:rPr>
              <a:t> </a:t>
            </a:r>
            <a:r>
              <a:rPr lang="en-US" altLang="en-US" dirty="0">
                <a:solidFill>
                  <a:srgbClr val="0000FF"/>
                </a:solidFill>
                <a:latin typeface="AGaramond" pitchFamily="18" charset="0"/>
                <a:cs typeface="Times New Roman" panose="02020603050405020304" pitchFamily="18" charset="0"/>
              </a:rPr>
              <a:t>	</a:t>
            </a:r>
            <a:r>
              <a:rPr lang="en-US" altLang="en-US" u="sng" dirty="0">
                <a:solidFill>
                  <a:srgbClr val="0000FF"/>
                </a:solidFill>
                <a:latin typeface="AGaramond" pitchFamily="18" charset="0"/>
                <a:cs typeface="Times New Roman" panose="02020603050405020304" pitchFamily="18" charset="0"/>
              </a:rPr>
              <a:t>Boundaries:</a:t>
            </a:r>
            <a:endParaRPr lang="en-US" altLang="en-US" dirty="0">
              <a:solidFill>
                <a:srgbClr val="0000FF"/>
              </a:solidFill>
              <a:latin typeface="AGaramond" pitchFamily="18" charset="0"/>
              <a:cs typeface="Times New Roman" panose="02020603050405020304" pitchFamily="18" charset="0"/>
            </a:endParaRPr>
          </a:p>
          <a:p>
            <a:pPr algn="just"/>
            <a:r>
              <a:rPr lang="en-US" altLang="en-US" dirty="0">
                <a:solidFill>
                  <a:srgbClr val="0000FF"/>
                </a:solidFill>
                <a:latin typeface="AGaramond" pitchFamily="18" charset="0"/>
                <a:cs typeface="Times New Roman" panose="02020603050405020304" pitchFamily="18" charset="0"/>
              </a:rPr>
              <a:t>Anteriorly – Buccal Frenum.</a:t>
            </a:r>
          </a:p>
          <a:p>
            <a:r>
              <a:rPr lang="en-US" altLang="en-US" dirty="0" smtClean="0">
                <a:solidFill>
                  <a:srgbClr val="0000FF"/>
                </a:solidFill>
                <a:latin typeface="AGaramond" pitchFamily="18" charset="0"/>
                <a:cs typeface="Times New Roman" panose="02020603050405020304" pitchFamily="18" charset="0"/>
              </a:rPr>
              <a:t>Posteriorly – </a:t>
            </a:r>
            <a:r>
              <a:rPr lang="en-US" altLang="en-US" dirty="0">
                <a:solidFill>
                  <a:srgbClr val="0000FF"/>
                </a:solidFill>
                <a:latin typeface="AGaramond" pitchFamily="18" charset="0"/>
                <a:cs typeface="Times New Roman" panose="02020603050405020304" pitchFamily="18" charset="0"/>
              </a:rPr>
              <a:t>Hamular notch. (</a:t>
            </a:r>
            <a:r>
              <a:rPr lang="en-US" altLang="en-US" dirty="0" err="1">
                <a:solidFill>
                  <a:srgbClr val="0000FF"/>
                </a:solidFill>
                <a:latin typeface="AGaramond" pitchFamily="18" charset="0"/>
                <a:cs typeface="Times New Roman" panose="02020603050405020304" pitchFamily="18" charset="0"/>
              </a:rPr>
              <a:t>Pterygomaxillary</a:t>
            </a:r>
            <a:r>
              <a:rPr lang="en-US" altLang="en-US" dirty="0">
                <a:solidFill>
                  <a:srgbClr val="0000FF"/>
                </a:solidFill>
                <a:latin typeface="AGaramond" pitchFamily="18" charset="0"/>
                <a:cs typeface="Times New Roman" panose="02020603050405020304" pitchFamily="18" charset="0"/>
              </a:rPr>
              <a:t> notch).</a:t>
            </a:r>
          </a:p>
          <a:p>
            <a:pPr algn="just"/>
            <a:r>
              <a:rPr lang="en-US" altLang="en-US" dirty="0">
                <a:solidFill>
                  <a:srgbClr val="0000FF"/>
                </a:solidFill>
                <a:latin typeface="AGaramond" pitchFamily="18" charset="0"/>
                <a:cs typeface="Times New Roman" panose="02020603050405020304" pitchFamily="18" charset="0"/>
              </a:rPr>
              <a:t>Laterally  - cheek.</a:t>
            </a:r>
          </a:p>
          <a:p>
            <a:pPr algn="just"/>
            <a:r>
              <a:rPr lang="en-US" altLang="en-US" dirty="0">
                <a:solidFill>
                  <a:srgbClr val="0000FF"/>
                </a:solidFill>
                <a:latin typeface="AGaramond" pitchFamily="18" charset="0"/>
                <a:cs typeface="Times New Roman" panose="02020603050405020304" pitchFamily="18" charset="0"/>
              </a:rPr>
              <a:t>Medially – residual ridge.</a:t>
            </a:r>
          </a:p>
          <a:p>
            <a:pPr algn="just"/>
            <a:r>
              <a:rPr lang="en-US" altLang="en-US" dirty="0">
                <a:solidFill>
                  <a:srgbClr val="0000FF"/>
                </a:solidFill>
                <a:latin typeface="AGaramond" pitchFamily="18" charset="0"/>
                <a:cs typeface="Times New Roman" panose="02020603050405020304" pitchFamily="18" charset="0"/>
              </a:rPr>
              <a:t>Buccal flange of the denture occupies this space</a:t>
            </a:r>
            <a:r>
              <a:rPr lang="en-US" altLang="en-US" dirty="0" smtClean="0">
                <a:solidFill>
                  <a:srgbClr val="0000FF"/>
                </a:solidFill>
                <a:latin typeface="AGaramond" pitchFamily="18" charset="0"/>
                <a:cs typeface="Times New Roman" panose="02020603050405020304" pitchFamily="18" charset="0"/>
              </a:rPr>
              <a:t>.</a:t>
            </a:r>
            <a:endParaRPr lang="en-US" altLang="en-US" dirty="0">
              <a:solidFill>
                <a:srgbClr val="0000FF"/>
              </a:solidFill>
              <a:latin typeface="AGaramond" pitchFamily="18" charset="0"/>
              <a:cs typeface="Times New Roman" panose="02020603050405020304" pitchFamily="18" charset="0"/>
            </a:endParaRPr>
          </a:p>
        </p:txBody>
      </p:sp>
      <p:graphicFrame>
        <p:nvGraphicFramePr>
          <p:cNvPr id="16388" name="Object 4"/>
          <p:cNvGraphicFramePr>
            <a:graphicFrameLocks noChangeAspect="1"/>
          </p:cNvGraphicFramePr>
          <p:nvPr>
            <p:extLst>
              <p:ext uri="{D42A27DB-BD31-4B8C-83A1-F6EECF244321}">
                <p14:modId xmlns:p14="http://schemas.microsoft.com/office/powerpoint/2010/main" val="742462230"/>
              </p:ext>
            </p:extLst>
          </p:nvPr>
        </p:nvGraphicFramePr>
        <p:xfrm>
          <a:off x="6857999" y="353250"/>
          <a:ext cx="4981075" cy="2754910"/>
        </p:xfrm>
        <a:graphic>
          <a:graphicData uri="http://schemas.openxmlformats.org/presentationml/2006/ole">
            <mc:AlternateContent xmlns:mc="http://schemas.openxmlformats.org/markup-compatibility/2006">
              <mc:Choice xmlns:v="urn:schemas-microsoft-com:vml" Requires="v">
                <p:oleObj spid="_x0000_s11296" name="Photo Editor Photo" r:id="rId3" imgW="2800741" imgH="1762371" progId="MSPhotoEd.3">
                  <p:embed/>
                </p:oleObj>
              </mc:Choice>
              <mc:Fallback>
                <p:oleObj name="Photo Editor Photo" r:id="rId3" imgW="2800741" imgH="1762371" progId="MSPhotoEd.3">
                  <p:embed/>
                  <p:pic>
                    <p:nvPicPr>
                      <p:cNvPr id="1638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7999" y="353250"/>
                        <a:ext cx="4981075" cy="2754910"/>
                      </a:xfrm>
                      <a:prstGeom prst="rect">
                        <a:avLst/>
                      </a:prstGeom>
                      <a:noFill/>
                      <a:ln>
                        <a:noFill/>
                      </a:ln>
                      <a:effectLst/>
                    </p:spPr>
                  </p:pic>
                </p:oleObj>
              </mc:Fallback>
            </mc:AlternateContent>
          </a:graphicData>
        </a:graphic>
      </p:graphicFrame>
      <p:graphicFrame>
        <p:nvGraphicFramePr>
          <p:cNvPr id="16389" name="Object 5"/>
          <p:cNvGraphicFramePr>
            <a:graphicFrameLocks noChangeAspect="1"/>
          </p:cNvGraphicFramePr>
          <p:nvPr>
            <p:extLst>
              <p:ext uri="{D42A27DB-BD31-4B8C-83A1-F6EECF244321}">
                <p14:modId xmlns:p14="http://schemas.microsoft.com/office/powerpoint/2010/main" val="3263495382"/>
              </p:ext>
            </p:extLst>
          </p:nvPr>
        </p:nvGraphicFramePr>
        <p:xfrm>
          <a:off x="6934199" y="3352800"/>
          <a:ext cx="4880812" cy="3310868"/>
        </p:xfrm>
        <a:graphic>
          <a:graphicData uri="http://schemas.openxmlformats.org/presentationml/2006/ole">
            <mc:AlternateContent xmlns:mc="http://schemas.openxmlformats.org/markup-compatibility/2006">
              <mc:Choice xmlns:v="urn:schemas-microsoft-com:vml" Requires="v">
                <p:oleObj spid="_x0000_s11297" name="Photo Editor Photo" r:id="rId5" imgW="4409524" imgH="3390476" progId="MSPhotoEd.3">
                  <p:embed/>
                </p:oleObj>
              </mc:Choice>
              <mc:Fallback>
                <p:oleObj name="Photo Editor Photo" r:id="rId5" imgW="4409524" imgH="3390476" progId="MSPhotoEd.3">
                  <p:embed/>
                  <p:pic>
                    <p:nvPicPr>
                      <p:cNvPr id="16389"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199" y="3352800"/>
                        <a:ext cx="4880812" cy="331086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0234201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checkerboard(across)">
                                      <p:cBhvr>
                                        <p:cTn id="7" dur="500"/>
                                        <p:tgtEl>
                                          <p:spTgt spid="16387">
                                            <p:txEl>
                                              <p:pRg st="0" end="0"/>
                                            </p:txEl>
                                          </p:spTgt>
                                        </p:tgtEl>
                                      </p:cBhvr>
                                    </p:animEffect>
                                  </p:childTnLst>
                                </p:cTn>
                              </p:par>
                            </p:childTnLst>
                          </p:cTn>
                        </p:par>
                        <p:par>
                          <p:cTn id="8" fill="hold" nodeType="after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animEffect transition="in" filter="checkerboard(across)">
                                      <p:cBhvr>
                                        <p:cTn id="11" dur="500"/>
                                        <p:tgtEl>
                                          <p:spTgt spid="16387">
                                            <p:txEl>
                                              <p:pRg st="1" end="1"/>
                                            </p:txEl>
                                          </p:spTgt>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animEffect transition="in" filter="checkerboard(across)">
                                      <p:cBhvr>
                                        <p:cTn id="15" dur="500"/>
                                        <p:tgtEl>
                                          <p:spTgt spid="16387">
                                            <p:txEl>
                                              <p:pRg st="2" end="2"/>
                                            </p:txEl>
                                          </p:spTgt>
                                        </p:tgtEl>
                                      </p:cBhvr>
                                    </p:animEffect>
                                  </p:childTnLst>
                                </p:cTn>
                              </p:par>
                            </p:childTnLst>
                          </p:cTn>
                        </p:par>
                        <p:par>
                          <p:cTn id="16" fill="hold">
                            <p:stCondLst>
                              <p:cond delay="1500"/>
                            </p:stCondLst>
                            <p:childTnLst>
                              <p:par>
                                <p:cTn id="17" presetID="5" presetClass="entr" presetSubtype="10" fill="hold" grpId="0" nodeType="afterEffect">
                                  <p:stCondLst>
                                    <p:cond delay="0"/>
                                  </p:stCondLst>
                                  <p:childTnLst>
                                    <p:set>
                                      <p:cBhvr>
                                        <p:cTn id="18" dur="1" fill="hold">
                                          <p:stCondLst>
                                            <p:cond delay="0"/>
                                          </p:stCondLst>
                                        </p:cTn>
                                        <p:tgtEl>
                                          <p:spTgt spid="16387">
                                            <p:txEl>
                                              <p:pRg st="3" end="3"/>
                                            </p:txEl>
                                          </p:spTgt>
                                        </p:tgtEl>
                                        <p:attrNameLst>
                                          <p:attrName>style.visibility</p:attrName>
                                        </p:attrNameLst>
                                      </p:cBhvr>
                                      <p:to>
                                        <p:strVal val="visible"/>
                                      </p:to>
                                    </p:set>
                                    <p:animEffect transition="in" filter="checkerboard(across)">
                                      <p:cBhvr>
                                        <p:cTn id="19" dur="500"/>
                                        <p:tgtEl>
                                          <p:spTgt spid="16387">
                                            <p:txEl>
                                              <p:pRg st="3" end="3"/>
                                            </p:txEl>
                                          </p:spTgt>
                                        </p:tgtEl>
                                      </p:cBhvr>
                                    </p:animEffect>
                                  </p:childTnLst>
                                </p:cTn>
                              </p:par>
                            </p:childTnLst>
                          </p:cTn>
                        </p:par>
                        <p:par>
                          <p:cTn id="20" fill="hold">
                            <p:stCondLst>
                              <p:cond delay="2000"/>
                            </p:stCondLst>
                            <p:childTnLst>
                              <p:par>
                                <p:cTn id="21" presetID="5" presetClass="entr" presetSubtype="10" fill="hold" grpId="0" nodeType="afterEffect">
                                  <p:stCondLst>
                                    <p:cond delay="0"/>
                                  </p:stCondLst>
                                  <p:childTnLst>
                                    <p:set>
                                      <p:cBhvr>
                                        <p:cTn id="22" dur="1" fill="hold">
                                          <p:stCondLst>
                                            <p:cond delay="0"/>
                                          </p:stCondLst>
                                        </p:cTn>
                                        <p:tgtEl>
                                          <p:spTgt spid="16387">
                                            <p:txEl>
                                              <p:pRg st="4" end="4"/>
                                            </p:txEl>
                                          </p:spTgt>
                                        </p:tgtEl>
                                        <p:attrNameLst>
                                          <p:attrName>style.visibility</p:attrName>
                                        </p:attrNameLst>
                                      </p:cBhvr>
                                      <p:to>
                                        <p:strVal val="visible"/>
                                      </p:to>
                                    </p:set>
                                    <p:animEffect transition="in" filter="checkerboard(across)">
                                      <p:cBhvr>
                                        <p:cTn id="23" dur="500"/>
                                        <p:tgtEl>
                                          <p:spTgt spid="16387">
                                            <p:txEl>
                                              <p:pRg st="4" end="4"/>
                                            </p:txEl>
                                          </p:spTgt>
                                        </p:tgtEl>
                                      </p:cBhvr>
                                    </p:animEffect>
                                  </p:childTnLst>
                                </p:cTn>
                              </p:par>
                            </p:childTnLst>
                          </p:cTn>
                        </p:par>
                        <p:par>
                          <p:cTn id="24" fill="hold">
                            <p:stCondLst>
                              <p:cond delay="2500"/>
                            </p:stCondLst>
                            <p:childTnLst>
                              <p:par>
                                <p:cTn id="25" presetID="5" presetClass="entr" presetSubtype="10" fill="hold" grpId="0" nodeType="afterEffect">
                                  <p:stCondLst>
                                    <p:cond delay="0"/>
                                  </p:stCondLst>
                                  <p:childTnLst>
                                    <p:set>
                                      <p:cBhvr>
                                        <p:cTn id="26" dur="1" fill="hold">
                                          <p:stCondLst>
                                            <p:cond delay="0"/>
                                          </p:stCondLst>
                                        </p:cTn>
                                        <p:tgtEl>
                                          <p:spTgt spid="16387">
                                            <p:txEl>
                                              <p:pRg st="5" end="5"/>
                                            </p:txEl>
                                          </p:spTgt>
                                        </p:tgtEl>
                                        <p:attrNameLst>
                                          <p:attrName>style.visibility</p:attrName>
                                        </p:attrNameLst>
                                      </p:cBhvr>
                                      <p:to>
                                        <p:strVal val="visible"/>
                                      </p:to>
                                    </p:set>
                                    <p:animEffect transition="in" filter="checkerboard(across)">
                                      <p:cBhvr>
                                        <p:cTn id="27" dur="500"/>
                                        <p:tgtEl>
                                          <p:spTgt spid="16387">
                                            <p:txEl>
                                              <p:pRg st="5" end="5"/>
                                            </p:txEl>
                                          </p:spTgt>
                                        </p:tgtEl>
                                      </p:cBhvr>
                                    </p:animEffect>
                                  </p:childTnLst>
                                </p:cTn>
                              </p:par>
                            </p:childTnLst>
                          </p:cTn>
                        </p:par>
                        <p:par>
                          <p:cTn id="28" fill="hold">
                            <p:stCondLst>
                              <p:cond delay="3000"/>
                            </p:stCondLst>
                            <p:childTnLst>
                              <p:par>
                                <p:cTn id="29" presetID="5" presetClass="entr" presetSubtype="10" fill="hold" grpId="0" nodeType="afterEffect">
                                  <p:stCondLst>
                                    <p:cond delay="0"/>
                                  </p:stCondLst>
                                  <p:childTnLst>
                                    <p:set>
                                      <p:cBhvr>
                                        <p:cTn id="30" dur="1" fill="hold">
                                          <p:stCondLst>
                                            <p:cond delay="0"/>
                                          </p:stCondLst>
                                        </p:cTn>
                                        <p:tgtEl>
                                          <p:spTgt spid="16387">
                                            <p:txEl>
                                              <p:pRg st="6" end="6"/>
                                            </p:txEl>
                                          </p:spTgt>
                                        </p:tgtEl>
                                        <p:attrNameLst>
                                          <p:attrName>style.visibility</p:attrName>
                                        </p:attrNameLst>
                                      </p:cBhvr>
                                      <p:to>
                                        <p:strVal val="visible"/>
                                      </p:to>
                                    </p:set>
                                    <p:animEffect transition="in" filter="checkerboard(across)">
                                      <p:cBhvr>
                                        <p:cTn id="31" dur="500"/>
                                        <p:tgtEl>
                                          <p:spTgt spid="16387">
                                            <p:txEl>
                                              <p:pRg st="6" end="6"/>
                                            </p:txEl>
                                          </p:spTgt>
                                        </p:tgtEl>
                                      </p:cBhvr>
                                    </p:animEffect>
                                  </p:childTnLst>
                                </p:cTn>
                              </p:par>
                            </p:childTnLst>
                          </p:cTn>
                        </p:par>
                        <p:par>
                          <p:cTn id="32" fill="hold">
                            <p:stCondLst>
                              <p:cond delay="3500"/>
                            </p:stCondLst>
                            <p:childTnLst>
                              <p:par>
                                <p:cTn id="33" presetID="5" presetClass="entr" presetSubtype="10" fill="hold" grpId="0" nodeType="afterEffect">
                                  <p:stCondLst>
                                    <p:cond delay="0"/>
                                  </p:stCondLst>
                                  <p:childTnLst>
                                    <p:set>
                                      <p:cBhvr>
                                        <p:cTn id="34" dur="1" fill="hold">
                                          <p:stCondLst>
                                            <p:cond delay="0"/>
                                          </p:stCondLst>
                                        </p:cTn>
                                        <p:tgtEl>
                                          <p:spTgt spid="16387">
                                            <p:txEl>
                                              <p:pRg st="7" end="7"/>
                                            </p:txEl>
                                          </p:spTgt>
                                        </p:tgtEl>
                                        <p:attrNameLst>
                                          <p:attrName>style.visibility</p:attrName>
                                        </p:attrNameLst>
                                      </p:cBhvr>
                                      <p:to>
                                        <p:strVal val="visible"/>
                                      </p:to>
                                    </p:set>
                                    <p:animEffect transition="in" filter="checkerboard(across)">
                                      <p:cBhvr>
                                        <p:cTn id="35" dur="500"/>
                                        <p:tgtEl>
                                          <p:spTgt spid="16387">
                                            <p:txEl>
                                              <p:pRg st="7" end="7"/>
                                            </p:txEl>
                                          </p:spTgt>
                                        </p:tgtEl>
                                      </p:cBhvr>
                                    </p:animEffect>
                                  </p:childTnLst>
                                </p:cTn>
                              </p:par>
                            </p:childTnLst>
                          </p:cTn>
                        </p:par>
                        <p:par>
                          <p:cTn id="36" fill="hold" nodeType="afterGroup">
                            <p:stCondLst>
                              <p:cond delay="4000"/>
                            </p:stCondLst>
                            <p:childTnLst>
                              <p:par>
                                <p:cTn id="37" presetID="15" presetClass="entr" presetSubtype="0" fill="hold" nodeType="afterEffect">
                                  <p:stCondLst>
                                    <p:cond delay="0"/>
                                  </p:stCondLst>
                                  <p:childTnLst>
                                    <p:set>
                                      <p:cBhvr>
                                        <p:cTn id="38" dur="1" fill="hold">
                                          <p:stCondLst>
                                            <p:cond delay="0"/>
                                          </p:stCondLst>
                                        </p:cTn>
                                        <p:tgtEl>
                                          <p:spTgt spid="16388"/>
                                        </p:tgtEl>
                                        <p:attrNameLst>
                                          <p:attrName>style.visibility</p:attrName>
                                        </p:attrNameLst>
                                      </p:cBhvr>
                                      <p:to>
                                        <p:strVal val="visible"/>
                                      </p:to>
                                    </p:set>
                                    <p:anim calcmode="lin" valueType="num">
                                      <p:cBhvr>
                                        <p:cTn id="39" dur="1000" fill="hold"/>
                                        <p:tgtEl>
                                          <p:spTgt spid="16388"/>
                                        </p:tgtEl>
                                        <p:attrNameLst>
                                          <p:attrName>ppt_w</p:attrName>
                                        </p:attrNameLst>
                                      </p:cBhvr>
                                      <p:tavLst>
                                        <p:tav tm="0">
                                          <p:val>
                                            <p:fltVal val="0"/>
                                          </p:val>
                                        </p:tav>
                                        <p:tav tm="100000">
                                          <p:val>
                                            <p:strVal val="#ppt_w"/>
                                          </p:val>
                                        </p:tav>
                                      </p:tavLst>
                                    </p:anim>
                                    <p:anim calcmode="lin" valueType="num">
                                      <p:cBhvr>
                                        <p:cTn id="40" dur="1000" fill="hold"/>
                                        <p:tgtEl>
                                          <p:spTgt spid="16388"/>
                                        </p:tgtEl>
                                        <p:attrNameLst>
                                          <p:attrName>ppt_h</p:attrName>
                                        </p:attrNameLst>
                                      </p:cBhvr>
                                      <p:tavLst>
                                        <p:tav tm="0">
                                          <p:val>
                                            <p:fltVal val="0"/>
                                          </p:val>
                                        </p:tav>
                                        <p:tav tm="100000">
                                          <p:val>
                                            <p:strVal val="#ppt_h"/>
                                          </p:val>
                                        </p:tav>
                                      </p:tavLst>
                                    </p:anim>
                                    <p:anim calcmode="lin" valueType="num">
                                      <p:cBhvr>
                                        <p:cTn id="41" dur="1000" fill="hold"/>
                                        <p:tgtEl>
                                          <p:spTgt spid="16388"/>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6388"/>
                                        </p:tgtEl>
                                        <p:attrNameLst>
                                          <p:attrName>ppt_y</p:attrName>
                                        </p:attrNameLst>
                                      </p:cBhvr>
                                      <p:tavLst>
                                        <p:tav tm="0" fmla="#ppt_y+(sin(-2*pi*(1-$))*-#ppt_x+cos(-2*pi*(1-$))*(1-#ppt_y))*(1-$)">
                                          <p:val>
                                            <p:fltVal val="0"/>
                                          </p:val>
                                        </p:tav>
                                        <p:tav tm="100000">
                                          <p:val>
                                            <p:fltVal val="1"/>
                                          </p:val>
                                        </p:tav>
                                      </p:tavLst>
                                    </p:anim>
                                  </p:childTnLst>
                                </p:cTn>
                              </p:par>
                            </p:childTnLst>
                          </p:cTn>
                        </p:par>
                        <p:par>
                          <p:cTn id="43" fill="hold" nodeType="afterGroup">
                            <p:stCondLst>
                              <p:cond delay="5000"/>
                            </p:stCondLst>
                            <p:childTnLst>
                              <p:par>
                                <p:cTn id="44" presetID="15" presetClass="entr" presetSubtype="0" fill="hold" nodeType="afterEffect">
                                  <p:stCondLst>
                                    <p:cond delay="0"/>
                                  </p:stCondLst>
                                  <p:childTnLst>
                                    <p:set>
                                      <p:cBhvr>
                                        <p:cTn id="45" dur="1" fill="hold">
                                          <p:stCondLst>
                                            <p:cond delay="0"/>
                                          </p:stCondLst>
                                        </p:cTn>
                                        <p:tgtEl>
                                          <p:spTgt spid="16389"/>
                                        </p:tgtEl>
                                        <p:attrNameLst>
                                          <p:attrName>style.visibility</p:attrName>
                                        </p:attrNameLst>
                                      </p:cBhvr>
                                      <p:to>
                                        <p:strVal val="visible"/>
                                      </p:to>
                                    </p:set>
                                    <p:anim calcmode="lin" valueType="num">
                                      <p:cBhvr>
                                        <p:cTn id="46" dur="1000" fill="hold"/>
                                        <p:tgtEl>
                                          <p:spTgt spid="16389"/>
                                        </p:tgtEl>
                                        <p:attrNameLst>
                                          <p:attrName>ppt_w</p:attrName>
                                        </p:attrNameLst>
                                      </p:cBhvr>
                                      <p:tavLst>
                                        <p:tav tm="0">
                                          <p:val>
                                            <p:fltVal val="0"/>
                                          </p:val>
                                        </p:tav>
                                        <p:tav tm="100000">
                                          <p:val>
                                            <p:strVal val="#ppt_w"/>
                                          </p:val>
                                        </p:tav>
                                      </p:tavLst>
                                    </p:anim>
                                    <p:anim calcmode="lin" valueType="num">
                                      <p:cBhvr>
                                        <p:cTn id="47" dur="1000" fill="hold"/>
                                        <p:tgtEl>
                                          <p:spTgt spid="16389"/>
                                        </p:tgtEl>
                                        <p:attrNameLst>
                                          <p:attrName>ppt_h</p:attrName>
                                        </p:attrNameLst>
                                      </p:cBhvr>
                                      <p:tavLst>
                                        <p:tav tm="0">
                                          <p:val>
                                            <p:fltVal val="0"/>
                                          </p:val>
                                        </p:tav>
                                        <p:tav tm="100000">
                                          <p:val>
                                            <p:strVal val="#ppt_h"/>
                                          </p:val>
                                        </p:tav>
                                      </p:tavLst>
                                    </p:anim>
                                    <p:anim calcmode="lin" valueType="num">
                                      <p:cBhvr>
                                        <p:cTn id="48" dur="1000" fill="hold"/>
                                        <p:tgtEl>
                                          <p:spTgt spid="16389"/>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163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autoUpdateAnimBg="0" advAuto="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433137" y="360946"/>
            <a:ext cx="6043863" cy="6192253"/>
          </a:xfrm>
        </p:spPr>
        <p:txBody>
          <a:bodyPr/>
          <a:lstStyle/>
          <a:p>
            <a:pPr eaLnBrk="1" hangingPunct="1">
              <a:buFontTx/>
              <a:buNone/>
            </a:pPr>
            <a:r>
              <a:rPr lang="en-US" altLang="en-US" dirty="0">
                <a:solidFill>
                  <a:srgbClr val="0000FF"/>
                </a:solidFill>
                <a:cs typeface="Times New Roman" panose="02020603050405020304" pitchFamily="18" charset="0"/>
              </a:rPr>
              <a:t> </a:t>
            </a:r>
            <a:r>
              <a:rPr lang="en-US" altLang="en-US" b="1" u="sng" dirty="0">
                <a:solidFill>
                  <a:srgbClr val="0000FF"/>
                </a:solidFill>
                <a:cs typeface="Times New Roman" panose="02020603050405020304" pitchFamily="18" charset="0"/>
              </a:rPr>
              <a:t>Maxillary Tuberosity:</a:t>
            </a:r>
            <a:endParaRPr lang="en-US" altLang="en-US" b="1" dirty="0">
              <a:solidFill>
                <a:srgbClr val="0000FF"/>
              </a:solidFill>
              <a:cs typeface="Times New Roman" panose="02020603050405020304" pitchFamily="18" charset="0"/>
            </a:endParaRPr>
          </a:p>
          <a:p>
            <a:pPr eaLnBrk="1" hangingPunct="1">
              <a:buFontTx/>
              <a:buNone/>
            </a:pPr>
            <a:r>
              <a:rPr lang="en-US" altLang="en-US" dirty="0">
                <a:solidFill>
                  <a:srgbClr val="0000FF"/>
                </a:solidFill>
                <a:latin typeface="AGaramond" pitchFamily="18" charset="0"/>
                <a:cs typeface="Times New Roman" panose="02020603050405020304" pitchFamily="18" charset="0"/>
              </a:rPr>
              <a:t>The most distal portion of the alveolar ridge. </a:t>
            </a:r>
          </a:p>
          <a:p>
            <a:pPr eaLnBrk="1" hangingPunct="1">
              <a:buFontTx/>
              <a:buNone/>
            </a:pPr>
            <a:r>
              <a:rPr lang="en-US" altLang="en-US" dirty="0">
                <a:solidFill>
                  <a:srgbClr val="0000FF"/>
                </a:solidFill>
                <a:latin typeface="AGaramond" pitchFamily="18" charset="0"/>
                <a:cs typeface="Times New Roman" panose="02020603050405020304" pitchFamily="18" charset="0"/>
              </a:rPr>
              <a:t>It is the bulbous extension of the residual alveolar ridge in the second and third molar region terminating in the </a:t>
            </a:r>
            <a:r>
              <a:rPr lang="en-US" altLang="en-US" dirty="0" err="1">
                <a:solidFill>
                  <a:srgbClr val="0000FF"/>
                </a:solidFill>
                <a:latin typeface="AGaramond" pitchFamily="18" charset="0"/>
                <a:cs typeface="Times New Roman" panose="02020603050405020304" pitchFamily="18" charset="0"/>
              </a:rPr>
              <a:t>hamular</a:t>
            </a:r>
            <a:r>
              <a:rPr lang="en-US" altLang="en-US" dirty="0">
                <a:solidFill>
                  <a:srgbClr val="0000FF"/>
                </a:solidFill>
                <a:latin typeface="AGaramond" pitchFamily="18" charset="0"/>
                <a:cs typeface="Times New Roman" panose="02020603050405020304" pitchFamily="18" charset="0"/>
              </a:rPr>
              <a:t> notch (</a:t>
            </a:r>
            <a:r>
              <a:rPr lang="en-US" altLang="en-US" dirty="0" err="1">
                <a:solidFill>
                  <a:srgbClr val="0000FF"/>
                </a:solidFill>
                <a:latin typeface="AGaramond" pitchFamily="18" charset="0"/>
                <a:cs typeface="Times New Roman" panose="02020603050405020304" pitchFamily="18" charset="0"/>
              </a:rPr>
              <a:t>Pterygomaxillary</a:t>
            </a:r>
            <a:r>
              <a:rPr lang="en-US" altLang="en-US" dirty="0">
                <a:solidFill>
                  <a:srgbClr val="0000FF"/>
                </a:solidFill>
                <a:latin typeface="AGaramond" pitchFamily="18" charset="0"/>
                <a:cs typeface="Times New Roman" panose="02020603050405020304" pitchFamily="18" charset="0"/>
              </a:rPr>
              <a:t> notch). </a:t>
            </a:r>
          </a:p>
          <a:p>
            <a:pPr eaLnBrk="1" hangingPunct="1">
              <a:buFontTx/>
              <a:buNone/>
            </a:pPr>
            <a:r>
              <a:rPr lang="en-US" altLang="en-US" dirty="0">
                <a:solidFill>
                  <a:srgbClr val="0000FF"/>
                </a:solidFill>
                <a:latin typeface="AGaramond" pitchFamily="18" charset="0"/>
                <a:cs typeface="Times New Roman" panose="02020603050405020304" pitchFamily="18" charset="0"/>
              </a:rPr>
              <a:t>Some times it would be necessary to reduce this area surgically before making the impression</a:t>
            </a:r>
            <a:r>
              <a:rPr lang="en-US" altLang="en-US" dirty="0">
                <a:solidFill>
                  <a:srgbClr val="0000FF"/>
                </a:solidFill>
                <a:cs typeface="Times New Roman" panose="02020603050405020304" pitchFamily="18" charset="0"/>
              </a:rPr>
              <a:t>.</a:t>
            </a:r>
            <a:endParaRPr lang="en-US" altLang="en-US" dirty="0">
              <a:solidFill>
                <a:srgbClr val="0000FF"/>
              </a:solidFill>
            </a:endParaRPr>
          </a:p>
        </p:txBody>
      </p:sp>
      <p:graphicFrame>
        <p:nvGraphicFramePr>
          <p:cNvPr id="17412" name="Object 4"/>
          <p:cNvGraphicFramePr>
            <a:graphicFrameLocks noChangeAspect="1"/>
          </p:cNvGraphicFramePr>
          <p:nvPr>
            <p:extLst>
              <p:ext uri="{D42A27DB-BD31-4B8C-83A1-F6EECF244321}">
                <p14:modId xmlns:p14="http://schemas.microsoft.com/office/powerpoint/2010/main" val="4075625031"/>
              </p:ext>
            </p:extLst>
          </p:nvPr>
        </p:nvGraphicFramePr>
        <p:xfrm>
          <a:off x="6705600" y="166359"/>
          <a:ext cx="4724400" cy="2975306"/>
        </p:xfrm>
        <a:graphic>
          <a:graphicData uri="http://schemas.openxmlformats.org/presentationml/2006/ole">
            <mc:AlternateContent xmlns:mc="http://schemas.openxmlformats.org/markup-compatibility/2006">
              <mc:Choice xmlns:v="urn:schemas-microsoft-com:vml" Requires="v">
                <p:oleObj spid="_x0000_s13344" name="Photo Editor Photo" r:id="rId3" imgW="2676899" imgH="1685714" progId="MSPhotoEd.3">
                  <p:embed/>
                </p:oleObj>
              </mc:Choice>
              <mc:Fallback>
                <p:oleObj name="Photo Editor Photo" r:id="rId3" imgW="2676899" imgH="1685714" progId="MSPhotoEd.3">
                  <p:embed/>
                  <p:pic>
                    <p:nvPicPr>
                      <p:cNvPr id="1741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66359"/>
                        <a:ext cx="4724400" cy="2975306"/>
                      </a:xfrm>
                      <a:prstGeom prst="rect">
                        <a:avLst/>
                      </a:prstGeom>
                      <a:noFill/>
                      <a:ln>
                        <a:noFill/>
                      </a:ln>
                      <a:effectLst/>
                    </p:spPr>
                  </p:pic>
                </p:oleObj>
              </mc:Fallback>
            </mc:AlternateContent>
          </a:graphicData>
        </a:graphic>
      </p:graphicFrame>
      <p:graphicFrame>
        <p:nvGraphicFramePr>
          <p:cNvPr id="17413" name="Object 5"/>
          <p:cNvGraphicFramePr>
            <a:graphicFrameLocks noChangeAspect="1"/>
          </p:cNvGraphicFramePr>
          <p:nvPr>
            <p:extLst>
              <p:ext uri="{D42A27DB-BD31-4B8C-83A1-F6EECF244321}">
                <p14:modId xmlns:p14="http://schemas.microsoft.com/office/powerpoint/2010/main" val="160172218"/>
              </p:ext>
            </p:extLst>
          </p:nvPr>
        </p:nvGraphicFramePr>
        <p:xfrm>
          <a:off x="6934200" y="3352799"/>
          <a:ext cx="4207042" cy="3236813"/>
        </p:xfrm>
        <a:graphic>
          <a:graphicData uri="http://schemas.openxmlformats.org/presentationml/2006/ole">
            <mc:AlternateContent xmlns:mc="http://schemas.openxmlformats.org/markup-compatibility/2006">
              <mc:Choice xmlns:v="urn:schemas-microsoft-com:vml" Requires="v">
                <p:oleObj spid="_x0000_s13345" name="Photo Editor Photo" r:id="rId5" imgW="4409524" imgH="3390476" progId="MSPhotoEd.3">
                  <p:embed/>
                </p:oleObj>
              </mc:Choice>
              <mc:Fallback>
                <p:oleObj name="Photo Editor Photo" r:id="rId5" imgW="4409524" imgH="3390476" progId="MSPhotoEd.3">
                  <p:embed/>
                  <p:pic>
                    <p:nvPicPr>
                      <p:cNvPr id="17413"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3352799"/>
                        <a:ext cx="4207042" cy="323681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339436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strips(downLeft)">
                                      <p:cBhvr>
                                        <p:cTn id="7" dur="500"/>
                                        <p:tgtEl>
                                          <p:spTgt spid="17411">
                                            <p:txEl>
                                              <p:pRg st="0" end="0"/>
                                            </p:txEl>
                                          </p:spTgt>
                                        </p:tgtEl>
                                      </p:cBhvr>
                                    </p:animEffect>
                                  </p:childTnLst>
                                </p:cTn>
                              </p:par>
                            </p:childTnLst>
                          </p:cTn>
                        </p:par>
                        <p:par>
                          <p:cTn id="8" fill="hold" nodeType="afterGroup">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7411">
                                            <p:txEl>
                                              <p:pRg st="1" end="1"/>
                                            </p:txEl>
                                          </p:spTgt>
                                        </p:tgtEl>
                                        <p:attrNameLst>
                                          <p:attrName>style.visibility</p:attrName>
                                        </p:attrNameLst>
                                      </p:cBhvr>
                                      <p:to>
                                        <p:strVal val="visible"/>
                                      </p:to>
                                    </p:set>
                                    <p:animEffect transition="in" filter="strips(downLeft)">
                                      <p:cBhvr>
                                        <p:cTn id="11" dur="500"/>
                                        <p:tgtEl>
                                          <p:spTgt spid="17411">
                                            <p:txEl>
                                              <p:pRg st="1" end="1"/>
                                            </p:txEl>
                                          </p:spTgt>
                                        </p:tgtEl>
                                      </p:cBhvr>
                                    </p:animEffect>
                                  </p:childTnLst>
                                </p:cTn>
                              </p:par>
                            </p:childTnLst>
                          </p:cTn>
                        </p:par>
                        <p:par>
                          <p:cTn id="12" fill="hold" nodeType="afterGroup">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17411">
                                            <p:txEl>
                                              <p:pRg st="2" end="2"/>
                                            </p:txEl>
                                          </p:spTgt>
                                        </p:tgtEl>
                                        <p:attrNameLst>
                                          <p:attrName>style.visibility</p:attrName>
                                        </p:attrNameLst>
                                      </p:cBhvr>
                                      <p:to>
                                        <p:strVal val="visible"/>
                                      </p:to>
                                    </p:set>
                                    <p:animEffect transition="in" filter="strips(downLeft)">
                                      <p:cBhvr>
                                        <p:cTn id="15" dur="500"/>
                                        <p:tgtEl>
                                          <p:spTgt spid="17411">
                                            <p:txEl>
                                              <p:pRg st="2" end="2"/>
                                            </p:txEl>
                                          </p:spTgt>
                                        </p:tgtEl>
                                      </p:cBhvr>
                                    </p:animEffect>
                                  </p:childTnLst>
                                </p:cTn>
                              </p:par>
                            </p:childTnLst>
                          </p:cTn>
                        </p:par>
                        <p:par>
                          <p:cTn id="16" fill="hold" nodeType="afterGroup">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17411">
                                            <p:txEl>
                                              <p:pRg st="3" end="3"/>
                                            </p:txEl>
                                          </p:spTgt>
                                        </p:tgtEl>
                                        <p:attrNameLst>
                                          <p:attrName>style.visibility</p:attrName>
                                        </p:attrNameLst>
                                      </p:cBhvr>
                                      <p:to>
                                        <p:strVal val="visible"/>
                                      </p:to>
                                    </p:set>
                                    <p:animEffect transition="in" filter="strips(downLeft)">
                                      <p:cBhvr>
                                        <p:cTn id="19" dur="500"/>
                                        <p:tgtEl>
                                          <p:spTgt spid="17411">
                                            <p:txEl>
                                              <p:pRg st="3" end="3"/>
                                            </p:txEl>
                                          </p:spTgt>
                                        </p:tgtEl>
                                      </p:cBhvr>
                                    </p:animEffect>
                                  </p:childTnLst>
                                </p:cTn>
                              </p:par>
                            </p:childTnLst>
                          </p:cTn>
                        </p:par>
                        <p:par>
                          <p:cTn id="20" fill="hold" nodeType="afterGroup">
                            <p:stCondLst>
                              <p:cond delay="2000"/>
                            </p:stCondLst>
                            <p:childTnLst>
                              <p:par>
                                <p:cTn id="21" presetID="2" presetClass="entr" presetSubtype="2" fill="hold" nodeType="afterEffect">
                                  <p:stCondLst>
                                    <p:cond delay="0"/>
                                  </p:stCondLst>
                                  <p:childTnLst>
                                    <p:set>
                                      <p:cBhvr>
                                        <p:cTn id="22" dur="1" fill="hold">
                                          <p:stCondLst>
                                            <p:cond delay="0"/>
                                          </p:stCondLst>
                                        </p:cTn>
                                        <p:tgtEl>
                                          <p:spTgt spid="17412"/>
                                        </p:tgtEl>
                                        <p:attrNameLst>
                                          <p:attrName>style.visibility</p:attrName>
                                        </p:attrNameLst>
                                      </p:cBhvr>
                                      <p:to>
                                        <p:strVal val="visible"/>
                                      </p:to>
                                    </p:set>
                                    <p:anim calcmode="lin" valueType="num">
                                      <p:cBhvr additive="base">
                                        <p:cTn id="23" dur="500" fill="hold"/>
                                        <p:tgtEl>
                                          <p:spTgt spid="17412"/>
                                        </p:tgtEl>
                                        <p:attrNameLst>
                                          <p:attrName>ppt_x</p:attrName>
                                        </p:attrNameLst>
                                      </p:cBhvr>
                                      <p:tavLst>
                                        <p:tav tm="0">
                                          <p:val>
                                            <p:strVal val="1+#ppt_w/2"/>
                                          </p:val>
                                        </p:tav>
                                        <p:tav tm="100000">
                                          <p:val>
                                            <p:strVal val="#ppt_x"/>
                                          </p:val>
                                        </p:tav>
                                      </p:tavLst>
                                    </p:anim>
                                    <p:anim calcmode="lin" valueType="num">
                                      <p:cBhvr additive="base">
                                        <p:cTn id="24" dur="500" fill="hold"/>
                                        <p:tgtEl>
                                          <p:spTgt spid="17412"/>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2500"/>
                            </p:stCondLst>
                            <p:childTnLst>
                              <p:par>
                                <p:cTn id="26" presetID="2" presetClass="entr" presetSubtype="2" fill="hold" nodeType="afterEffect">
                                  <p:stCondLst>
                                    <p:cond delay="0"/>
                                  </p:stCondLst>
                                  <p:childTnLst>
                                    <p:set>
                                      <p:cBhvr>
                                        <p:cTn id="27" dur="1" fill="hold">
                                          <p:stCondLst>
                                            <p:cond delay="0"/>
                                          </p:stCondLst>
                                        </p:cTn>
                                        <p:tgtEl>
                                          <p:spTgt spid="17413"/>
                                        </p:tgtEl>
                                        <p:attrNameLst>
                                          <p:attrName>style.visibility</p:attrName>
                                        </p:attrNameLst>
                                      </p:cBhvr>
                                      <p:to>
                                        <p:strVal val="visible"/>
                                      </p:to>
                                    </p:set>
                                    <p:anim calcmode="lin" valueType="num">
                                      <p:cBhvr additive="base">
                                        <p:cTn id="28" dur="500" fill="hold"/>
                                        <p:tgtEl>
                                          <p:spTgt spid="17413"/>
                                        </p:tgtEl>
                                        <p:attrNameLst>
                                          <p:attrName>ppt_x</p:attrName>
                                        </p:attrNameLst>
                                      </p:cBhvr>
                                      <p:tavLst>
                                        <p:tav tm="0">
                                          <p:val>
                                            <p:strVal val="1+#ppt_w/2"/>
                                          </p:val>
                                        </p:tav>
                                        <p:tav tm="100000">
                                          <p:val>
                                            <p:strVal val="#ppt_x"/>
                                          </p:val>
                                        </p:tav>
                                      </p:tavLst>
                                    </p:anim>
                                    <p:anim calcmode="lin" valueType="num">
                                      <p:cBhvr additive="base">
                                        <p:cTn id="29" dur="500" fill="hold"/>
                                        <p:tgtEl>
                                          <p:spTgt spid="174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autoUpdateAnimBg="0" advAuto="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240632" y="304800"/>
            <a:ext cx="6464968" cy="6248400"/>
          </a:xfrm>
        </p:spPr>
        <p:txBody>
          <a:bodyPr/>
          <a:lstStyle/>
          <a:p>
            <a:pPr eaLnBrk="1" hangingPunct="1">
              <a:lnSpc>
                <a:spcPct val="90000"/>
              </a:lnSpc>
              <a:buFontTx/>
              <a:buNone/>
            </a:pPr>
            <a:r>
              <a:rPr lang="en-US" altLang="en-US" b="1" dirty="0">
                <a:solidFill>
                  <a:srgbClr val="0000FF"/>
                </a:solidFill>
                <a:cs typeface="Times New Roman" panose="02020603050405020304" pitchFamily="18" charset="0"/>
              </a:rPr>
              <a:t> </a:t>
            </a:r>
            <a:r>
              <a:rPr lang="en-US" altLang="en-US" b="1" u="sng" dirty="0" err="1">
                <a:solidFill>
                  <a:srgbClr val="0000FF"/>
                </a:solidFill>
                <a:cs typeface="Times New Roman" panose="02020603050405020304" pitchFamily="18" charset="0"/>
              </a:rPr>
              <a:t>Pterygomaxillary</a:t>
            </a:r>
            <a:r>
              <a:rPr lang="en-US" altLang="en-US" b="1" u="sng" dirty="0">
                <a:solidFill>
                  <a:srgbClr val="0000FF"/>
                </a:solidFill>
                <a:cs typeface="Times New Roman" panose="02020603050405020304" pitchFamily="18" charset="0"/>
              </a:rPr>
              <a:t> notch:  Hamular notch.</a:t>
            </a:r>
          </a:p>
          <a:p>
            <a:pPr eaLnBrk="1" hangingPunct="1">
              <a:lnSpc>
                <a:spcPct val="90000"/>
              </a:lnSpc>
            </a:pPr>
            <a:r>
              <a:rPr lang="en-US" altLang="en-US" dirty="0">
                <a:solidFill>
                  <a:srgbClr val="0000FF"/>
                </a:solidFill>
                <a:latin typeface="AGaramond" pitchFamily="18" charset="0"/>
                <a:cs typeface="Times New Roman" panose="02020603050405020304" pitchFamily="18" charset="0"/>
              </a:rPr>
              <a:t>The palpable notch formed by the junction of the maxilla and </a:t>
            </a:r>
            <a:r>
              <a:rPr lang="en-US" altLang="en-US" dirty="0" err="1">
                <a:solidFill>
                  <a:srgbClr val="0000FF"/>
                </a:solidFill>
                <a:latin typeface="AGaramond" pitchFamily="18" charset="0"/>
                <a:cs typeface="Times New Roman" panose="02020603050405020304" pitchFamily="18" charset="0"/>
              </a:rPr>
              <a:t>pterigoid</a:t>
            </a:r>
            <a:r>
              <a:rPr lang="en-US" altLang="en-US" dirty="0">
                <a:solidFill>
                  <a:srgbClr val="0000FF"/>
                </a:solidFill>
                <a:latin typeface="AGaramond" pitchFamily="18" charset="0"/>
                <a:cs typeface="Times New Roman" panose="02020603050405020304" pitchFamily="18" charset="0"/>
              </a:rPr>
              <a:t> </a:t>
            </a:r>
            <a:r>
              <a:rPr lang="en-US" altLang="en-US" dirty="0" err="1">
                <a:solidFill>
                  <a:srgbClr val="0000FF"/>
                </a:solidFill>
                <a:latin typeface="AGaramond" pitchFamily="18" charset="0"/>
                <a:cs typeface="Times New Roman" panose="02020603050405020304" pitchFamily="18" charset="0"/>
              </a:rPr>
              <a:t>hamulus</a:t>
            </a:r>
            <a:r>
              <a:rPr lang="en-US" altLang="en-US" dirty="0">
                <a:solidFill>
                  <a:srgbClr val="0000FF"/>
                </a:solidFill>
                <a:latin typeface="AGaramond" pitchFamily="18" charset="0"/>
                <a:cs typeface="Times New Roman" panose="02020603050405020304" pitchFamily="18" charset="0"/>
              </a:rPr>
              <a:t> of the sphenoid bone.</a:t>
            </a:r>
          </a:p>
          <a:p>
            <a:pPr algn="just" eaLnBrk="1" hangingPunct="1">
              <a:lnSpc>
                <a:spcPct val="90000"/>
              </a:lnSpc>
            </a:pPr>
            <a:r>
              <a:rPr lang="en-US" altLang="en-US" dirty="0">
                <a:solidFill>
                  <a:srgbClr val="0000FF"/>
                </a:solidFill>
                <a:latin typeface="AGaramond" pitchFamily="18" charset="0"/>
                <a:cs typeface="Times New Roman" panose="02020603050405020304" pitchFamily="18" charset="0"/>
              </a:rPr>
              <a:t>The notch or cleft contains loose connective tissue.</a:t>
            </a:r>
          </a:p>
          <a:p>
            <a:pPr eaLnBrk="1" hangingPunct="1">
              <a:lnSpc>
                <a:spcPct val="90000"/>
              </a:lnSpc>
            </a:pPr>
            <a:r>
              <a:rPr lang="en-US" altLang="en-US" dirty="0">
                <a:solidFill>
                  <a:srgbClr val="0000FF"/>
                </a:solidFill>
                <a:latin typeface="AGaramond" pitchFamily="18" charset="0"/>
                <a:cs typeface="Times New Roman" panose="02020603050405020304" pitchFamily="18" charset="0"/>
              </a:rPr>
              <a:t> </a:t>
            </a:r>
            <a:r>
              <a:rPr lang="en-US" altLang="en-US" dirty="0" err="1">
                <a:solidFill>
                  <a:srgbClr val="0000FF"/>
                </a:solidFill>
                <a:latin typeface="AGaramond" pitchFamily="18" charset="0"/>
                <a:cs typeface="Times New Roman" panose="02020603050405020304" pitchFamily="18" charset="0"/>
              </a:rPr>
              <a:t>Pterigomandibular</a:t>
            </a:r>
            <a:r>
              <a:rPr lang="en-US" altLang="en-US" dirty="0">
                <a:solidFill>
                  <a:srgbClr val="0000FF"/>
                </a:solidFill>
                <a:latin typeface="AGaramond" pitchFamily="18" charset="0"/>
                <a:cs typeface="Times New Roman" panose="02020603050405020304" pitchFamily="18" charset="0"/>
              </a:rPr>
              <a:t> ligament is attached to the </a:t>
            </a:r>
            <a:r>
              <a:rPr lang="en-US" altLang="en-US" dirty="0" err="1">
                <a:solidFill>
                  <a:srgbClr val="0000FF"/>
                </a:solidFill>
                <a:latin typeface="AGaramond" pitchFamily="18" charset="0"/>
                <a:cs typeface="Times New Roman" panose="02020603050405020304" pitchFamily="18" charset="0"/>
              </a:rPr>
              <a:t>hamulus</a:t>
            </a:r>
            <a:r>
              <a:rPr lang="en-US" altLang="en-US" dirty="0">
                <a:solidFill>
                  <a:srgbClr val="0000FF"/>
                </a:solidFill>
                <a:latin typeface="AGaramond" pitchFamily="18" charset="0"/>
                <a:cs typeface="Times New Roman" panose="02020603050405020304" pitchFamily="18" charset="0"/>
              </a:rPr>
              <a:t>.</a:t>
            </a:r>
          </a:p>
          <a:p>
            <a:pPr algn="just" eaLnBrk="1" hangingPunct="1">
              <a:lnSpc>
                <a:spcPct val="90000"/>
              </a:lnSpc>
            </a:pPr>
            <a:r>
              <a:rPr lang="en-US" altLang="en-US" dirty="0">
                <a:solidFill>
                  <a:srgbClr val="0000FF"/>
                </a:solidFill>
                <a:latin typeface="AGaramond" pitchFamily="18" charset="0"/>
                <a:cs typeface="Times New Roman" panose="02020603050405020304" pitchFamily="18" charset="0"/>
              </a:rPr>
              <a:t>The notch serves as anatomic guide to the posterior or distal extension of maxillary denture.</a:t>
            </a:r>
            <a:endParaRPr lang="en-US" altLang="en-US" dirty="0">
              <a:solidFill>
                <a:srgbClr val="0000FF"/>
              </a:solidFill>
              <a:latin typeface="AGaramond" pitchFamily="18" charset="0"/>
            </a:endParaRPr>
          </a:p>
        </p:txBody>
      </p:sp>
      <p:graphicFrame>
        <p:nvGraphicFramePr>
          <p:cNvPr id="18436" name="Object 4"/>
          <p:cNvGraphicFramePr>
            <a:graphicFrameLocks noChangeAspect="1"/>
          </p:cNvGraphicFramePr>
          <p:nvPr>
            <p:extLst>
              <p:ext uri="{D42A27DB-BD31-4B8C-83A1-F6EECF244321}">
                <p14:modId xmlns:p14="http://schemas.microsoft.com/office/powerpoint/2010/main" val="1267589362"/>
              </p:ext>
            </p:extLst>
          </p:nvPr>
        </p:nvGraphicFramePr>
        <p:xfrm>
          <a:off x="6705600" y="166359"/>
          <a:ext cx="4724400" cy="2975306"/>
        </p:xfrm>
        <a:graphic>
          <a:graphicData uri="http://schemas.openxmlformats.org/presentationml/2006/ole">
            <mc:AlternateContent xmlns:mc="http://schemas.openxmlformats.org/markup-compatibility/2006">
              <mc:Choice xmlns:v="urn:schemas-microsoft-com:vml" Requires="v">
                <p:oleObj spid="_x0000_s14368" name="Photo Editor Photo" r:id="rId3" imgW="2676899" imgH="1685714" progId="MSPhotoEd.3">
                  <p:embed/>
                </p:oleObj>
              </mc:Choice>
              <mc:Fallback>
                <p:oleObj name="Photo Editor Photo" r:id="rId3" imgW="2676899" imgH="1685714" progId="MSPhotoEd.3">
                  <p:embed/>
                  <p:pic>
                    <p:nvPicPr>
                      <p:cNvPr id="1843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66359"/>
                        <a:ext cx="4724400" cy="2975306"/>
                      </a:xfrm>
                      <a:prstGeom prst="rect">
                        <a:avLst/>
                      </a:prstGeom>
                      <a:noFill/>
                      <a:ln>
                        <a:noFill/>
                      </a:ln>
                      <a:effectLst/>
                    </p:spPr>
                  </p:pic>
                </p:oleObj>
              </mc:Fallback>
            </mc:AlternateContent>
          </a:graphicData>
        </a:graphic>
      </p:graphicFrame>
      <p:graphicFrame>
        <p:nvGraphicFramePr>
          <p:cNvPr id="18437" name="Object 5"/>
          <p:cNvGraphicFramePr>
            <a:graphicFrameLocks noChangeAspect="1"/>
          </p:cNvGraphicFramePr>
          <p:nvPr>
            <p:extLst>
              <p:ext uri="{D42A27DB-BD31-4B8C-83A1-F6EECF244321}">
                <p14:modId xmlns:p14="http://schemas.microsoft.com/office/powerpoint/2010/main" val="4215443383"/>
              </p:ext>
            </p:extLst>
          </p:nvPr>
        </p:nvGraphicFramePr>
        <p:xfrm>
          <a:off x="6934199" y="3352800"/>
          <a:ext cx="4471737" cy="3440464"/>
        </p:xfrm>
        <a:graphic>
          <a:graphicData uri="http://schemas.openxmlformats.org/presentationml/2006/ole">
            <mc:AlternateContent xmlns:mc="http://schemas.openxmlformats.org/markup-compatibility/2006">
              <mc:Choice xmlns:v="urn:schemas-microsoft-com:vml" Requires="v">
                <p:oleObj spid="_x0000_s14369" name="Photo Editor Photo" r:id="rId5" imgW="4409524" imgH="3390476" progId="MSPhotoEd.3">
                  <p:embed/>
                </p:oleObj>
              </mc:Choice>
              <mc:Fallback>
                <p:oleObj name="Photo Editor Photo" r:id="rId5" imgW="4409524" imgH="3390476" progId="MSPhotoEd.3">
                  <p:embed/>
                  <p:pic>
                    <p:nvPicPr>
                      <p:cNvPr id="18437"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199" y="3352800"/>
                        <a:ext cx="4471737" cy="3440464"/>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7781255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 calcmode="lin" valueType="num">
                                      <p:cBhvr>
                                        <p:cTn id="7" dur="500" fill="hold"/>
                                        <p:tgtEl>
                                          <p:spTgt spid="18435">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18435">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8435">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18435">
                                            <p:txEl>
                                              <p:pRg st="0" end="0"/>
                                            </p:txEl>
                                          </p:spTgt>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7" presetClass="entr" presetSubtype="8" fill="hold" grpId="0" nodeType="afterEffect">
                                  <p:stCondLst>
                                    <p:cond delay="0"/>
                                  </p:stCondLst>
                                  <p:childTnLst>
                                    <p:set>
                                      <p:cBhvr>
                                        <p:cTn id="13" dur="1" fill="hold">
                                          <p:stCondLst>
                                            <p:cond delay="0"/>
                                          </p:stCondLst>
                                        </p:cTn>
                                        <p:tgtEl>
                                          <p:spTgt spid="18435">
                                            <p:txEl>
                                              <p:pRg st="1" end="1"/>
                                            </p:txEl>
                                          </p:spTgt>
                                        </p:tgtEl>
                                        <p:attrNameLst>
                                          <p:attrName>style.visibility</p:attrName>
                                        </p:attrNameLst>
                                      </p:cBhvr>
                                      <p:to>
                                        <p:strVal val="visible"/>
                                      </p:to>
                                    </p:set>
                                    <p:anim calcmode="lin" valueType="num">
                                      <p:cBhvr>
                                        <p:cTn id="14" dur="500" fill="hold"/>
                                        <p:tgtEl>
                                          <p:spTgt spid="18435">
                                            <p:txEl>
                                              <p:pRg st="1" end="1"/>
                                            </p:txEl>
                                          </p:spTgt>
                                        </p:tgtEl>
                                        <p:attrNameLst>
                                          <p:attrName>ppt_x</p:attrName>
                                        </p:attrNameLst>
                                      </p:cBhvr>
                                      <p:tavLst>
                                        <p:tav tm="0">
                                          <p:val>
                                            <p:strVal val="#ppt_x-#ppt_w/2"/>
                                          </p:val>
                                        </p:tav>
                                        <p:tav tm="100000">
                                          <p:val>
                                            <p:strVal val="#ppt_x"/>
                                          </p:val>
                                        </p:tav>
                                      </p:tavLst>
                                    </p:anim>
                                    <p:anim calcmode="lin" valueType="num">
                                      <p:cBhvr>
                                        <p:cTn id="15" dur="500" fill="hold"/>
                                        <p:tgtEl>
                                          <p:spTgt spid="18435">
                                            <p:txEl>
                                              <p:pRg st="1" end="1"/>
                                            </p:txEl>
                                          </p:spTgt>
                                        </p:tgtEl>
                                        <p:attrNameLst>
                                          <p:attrName>ppt_y</p:attrName>
                                        </p:attrNameLst>
                                      </p:cBhvr>
                                      <p:tavLst>
                                        <p:tav tm="0">
                                          <p:val>
                                            <p:strVal val="#ppt_y"/>
                                          </p:val>
                                        </p:tav>
                                        <p:tav tm="100000">
                                          <p:val>
                                            <p:strVal val="#ppt_y"/>
                                          </p:val>
                                        </p:tav>
                                      </p:tavLst>
                                    </p:anim>
                                    <p:anim calcmode="lin" valueType="num">
                                      <p:cBhvr>
                                        <p:cTn id="16" dur="500" fill="hold"/>
                                        <p:tgtEl>
                                          <p:spTgt spid="18435">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18435">
                                            <p:txEl>
                                              <p:pRg st="1" end="1"/>
                                            </p:txEl>
                                          </p:spTgt>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000"/>
                            </p:stCondLst>
                            <p:childTnLst>
                              <p:par>
                                <p:cTn id="19" presetID="17" presetClass="entr" presetSubtype="8" fill="hold" grpId="0" nodeType="afterEffect">
                                  <p:stCondLst>
                                    <p:cond delay="0"/>
                                  </p:stCondLst>
                                  <p:childTnLst>
                                    <p:set>
                                      <p:cBhvr>
                                        <p:cTn id="20" dur="1" fill="hold">
                                          <p:stCondLst>
                                            <p:cond delay="0"/>
                                          </p:stCondLst>
                                        </p:cTn>
                                        <p:tgtEl>
                                          <p:spTgt spid="18435">
                                            <p:txEl>
                                              <p:pRg st="2" end="2"/>
                                            </p:txEl>
                                          </p:spTgt>
                                        </p:tgtEl>
                                        <p:attrNameLst>
                                          <p:attrName>style.visibility</p:attrName>
                                        </p:attrNameLst>
                                      </p:cBhvr>
                                      <p:to>
                                        <p:strVal val="visible"/>
                                      </p:to>
                                    </p:set>
                                    <p:anim calcmode="lin" valueType="num">
                                      <p:cBhvr>
                                        <p:cTn id="21" dur="500" fill="hold"/>
                                        <p:tgtEl>
                                          <p:spTgt spid="18435">
                                            <p:txEl>
                                              <p:pRg st="2" end="2"/>
                                            </p:txEl>
                                          </p:spTgt>
                                        </p:tgtEl>
                                        <p:attrNameLst>
                                          <p:attrName>ppt_x</p:attrName>
                                        </p:attrNameLst>
                                      </p:cBhvr>
                                      <p:tavLst>
                                        <p:tav tm="0">
                                          <p:val>
                                            <p:strVal val="#ppt_x-#ppt_w/2"/>
                                          </p:val>
                                        </p:tav>
                                        <p:tav tm="100000">
                                          <p:val>
                                            <p:strVal val="#ppt_x"/>
                                          </p:val>
                                        </p:tav>
                                      </p:tavLst>
                                    </p:anim>
                                    <p:anim calcmode="lin" valueType="num">
                                      <p:cBhvr>
                                        <p:cTn id="22" dur="500" fill="hold"/>
                                        <p:tgtEl>
                                          <p:spTgt spid="18435">
                                            <p:txEl>
                                              <p:pRg st="2" end="2"/>
                                            </p:txEl>
                                          </p:spTgt>
                                        </p:tgtEl>
                                        <p:attrNameLst>
                                          <p:attrName>ppt_y</p:attrName>
                                        </p:attrNameLst>
                                      </p:cBhvr>
                                      <p:tavLst>
                                        <p:tav tm="0">
                                          <p:val>
                                            <p:strVal val="#ppt_y"/>
                                          </p:val>
                                        </p:tav>
                                        <p:tav tm="100000">
                                          <p:val>
                                            <p:strVal val="#ppt_y"/>
                                          </p:val>
                                        </p:tav>
                                      </p:tavLst>
                                    </p:anim>
                                    <p:anim calcmode="lin" valueType="num">
                                      <p:cBhvr>
                                        <p:cTn id="23" dur="500" fill="hold"/>
                                        <p:tgtEl>
                                          <p:spTgt spid="18435">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18435">
                                            <p:txEl>
                                              <p:pRg st="2" end="2"/>
                                            </p:txEl>
                                          </p:spTgt>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1500"/>
                            </p:stCondLst>
                            <p:childTnLst>
                              <p:par>
                                <p:cTn id="26" presetID="17" presetClass="entr" presetSubtype="8" fill="hold" grpId="0" nodeType="afterEffect">
                                  <p:stCondLst>
                                    <p:cond delay="0"/>
                                  </p:stCondLst>
                                  <p:childTnLst>
                                    <p:set>
                                      <p:cBhvr>
                                        <p:cTn id="27" dur="1" fill="hold">
                                          <p:stCondLst>
                                            <p:cond delay="0"/>
                                          </p:stCondLst>
                                        </p:cTn>
                                        <p:tgtEl>
                                          <p:spTgt spid="18435">
                                            <p:txEl>
                                              <p:pRg st="3" end="3"/>
                                            </p:txEl>
                                          </p:spTgt>
                                        </p:tgtEl>
                                        <p:attrNameLst>
                                          <p:attrName>style.visibility</p:attrName>
                                        </p:attrNameLst>
                                      </p:cBhvr>
                                      <p:to>
                                        <p:strVal val="visible"/>
                                      </p:to>
                                    </p:set>
                                    <p:anim calcmode="lin" valueType="num">
                                      <p:cBhvr>
                                        <p:cTn id="28" dur="500" fill="hold"/>
                                        <p:tgtEl>
                                          <p:spTgt spid="18435">
                                            <p:txEl>
                                              <p:pRg st="3" end="3"/>
                                            </p:txEl>
                                          </p:spTgt>
                                        </p:tgtEl>
                                        <p:attrNameLst>
                                          <p:attrName>ppt_x</p:attrName>
                                        </p:attrNameLst>
                                      </p:cBhvr>
                                      <p:tavLst>
                                        <p:tav tm="0">
                                          <p:val>
                                            <p:strVal val="#ppt_x-#ppt_w/2"/>
                                          </p:val>
                                        </p:tav>
                                        <p:tav tm="100000">
                                          <p:val>
                                            <p:strVal val="#ppt_x"/>
                                          </p:val>
                                        </p:tav>
                                      </p:tavLst>
                                    </p:anim>
                                    <p:anim calcmode="lin" valueType="num">
                                      <p:cBhvr>
                                        <p:cTn id="29" dur="500" fill="hold"/>
                                        <p:tgtEl>
                                          <p:spTgt spid="18435">
                                            <p:txEl>
                                              <p:pRg st="3" end="3"/>
                                            </p:txEl>
                                          </p:spTgt>
                                        </p:tgtEl>
                                        <p:attrNameLst>
                                          <p:attrName>ppt_y</p:attrName>
                                        </p:attrNameLst>
                                      </p:cBhvr>
                                      <p:tavLst>
                                        <p:tav tm="0">
                                          <p:val>
                                            <p:strVal val="#ppt_y"/>
                                          </p:val>
                                        </p:tav>
                                        <p:tav tm="100000">
                                          <p:val>
                                            <p:strVal val="#ppt_y"/>
                                          </p:val>
                                        </p:tav>
                                      </p:tavLst>
                                    </p:anim>
                                    <p:anim calcmode="lin" valueType="num">
                                      <p:cBhvr>
                                        <p:cTn id="30" dur="500" fill="hold"/>
                                        <p:tgtEl>
                                          <p:spTgt spid="18435">
                                            <p:txEl>
                                              <p:pRg st="3" end="3"/>
                                            </p:txEl>
                                          </p:spTgt>
                                        </p:tgtEl>
                                        <p:attrNameLst>
                                          <p:attrName>ppt_w</p:attrName>
                                        </p:attrNameLst>
                                      </p:cBhvr>
                                      <p:tavLst>
                                        <p:tav tm="0">
                                          <p:val>
                                            <p:fltVal val="0"/>
                                          </p:val>
                                        </p:tav>
                                        <p:tav tm="100000">
                                          <p:val>
                                            <p:strVal val="#ppt_w"/>
                                          </p:val>
                                        </p:tav>
                                      </p:tavLst>
                                    </p:anim>
                                    <p:anim calcmode="lin" valueType="num">
                                      <p:cBhvr>
                                        <p:cTn id="31" dur="500" fill="hold"/>
                                        <p:tgtEl>
                                          <p:spTgt spid="18435">
                                            <p:txEl>
                                              <p:pRg st="3" end="3"/>
                                            </p:txEl>
                                          </p:spTgt>
                                        </p:tgtEl>
                                        <p:attrNameLst>
                                          <p:attrName>ppt_h</p:attrName>
                                        </p:attrNameLst>
                                      </p:cBhvr>
                                      <p:tavLst>
                                        <p:tav tm="0">
                                          <p:val>
                                            <p:strVal val="#ppt_h"/>
                                          </p:val>
                                        </p:tav>
                                        <p:tav tm="100000">
                                          <p:val>
                                            <p:strVal val="#ppt_h"/>
                                          </p:val>
                                        </p:tav>
                                      </p:tavLst>
                                    </p:anim>
                                  </p:childTnLst>
                                </p:cTn>
                              </p:par>
                            </p:childTnLst>
                          </p:cTn>
                        </p:par>
                        <p:par>
                          <p:cTn id="32" fill="hold" nodeType="afterGroup">
                            <p:stCondLst>
                              <p:cond delay="2000"/>
                            </p:stCondLst>
                            <p:childTnLst>
                              <p:par>
                                <p:cTn id="33" presetID="17" presetClass="entr" presetSubtype="8" fill="hold" grpId="0" nodeType="afterEffect">
                                  <p:stCondLst>
                                    <p:cond delay="0"/>
                                  </p:stCondLst>
                                  <p:childTnLst>
                                    <p:set>
                                      <p:cBhvr>
                                        <p:cTn id="34" dur="1" fill="hold">
                                          <p:stCondLst>
                                            <p:cond delay="0"/>
                                          </p:stCondLst>
                                        </p:cTn>
                                        <p:tgtEl>
                                          <p:spTgt spid="18435">
                                            <p:txEl>
                                              <p:pRg st="4" end="4"/>
                                            </p:txEl>
                                          </p:spTgt>
                                        </p:tgtEl>
                                        <p:attrNameLst>
                                          <p:attrName>style.visibility</p:attrName>
                                        </p:attrNameLst>
                                      </p:cBhvr>
                                      <p:to>
                                        <p:strVal val="visible"/>
                                      </p:to>
                                    </p:set>
                                    <p:anim calcmode="lin" valueType="num">
                                      <p:cBhvr>
                                        <p:cTn id="35" dur="500" fill="hold"/>
                                        <p:tgtEl>
                                          <p:spTgt spid="18435">
                                            <p:txEl>
                                              <p:pRg st="4" end="4"/>
                                            </p:txEl>
                                          </p:spTgt>
                                        </p:tgtEl>
                                        <p:attrNameLst>
                                          <p:attrName>ppt_x</p:attrName>
                                        </p:attrNameLst>
                                      </p:cBhvr>
                                      <p:tavLst>
                                        <p:tav tm="0">
                                          <p:val>
                                            <p:strVal val="#ppt_x-#ppt_w/2"/>
                                          </p:val>
                                        </p:tav>
                                        <p:tav tm="100000">
                                          <p:val>
                                            <p:strVal val="#ppt_x"/>
                                          </p:val>
                                        </p:tav>
                                      </p:tavLst>
                                    </p:anim>
                                    <p:anim calcmode="lin" valueType="num">
                                      <p:cBhvr>
                                        <p:cTn id="36" dur="500" fill="hold"/>
                                        <p:tgtEl>
                                          <p:spTgt spid="18435">
                                            <p:txEl>
                                              <p:pRg st="4" end="4"/>
                                            </p:txEl>
                                          </p:spTgt>
                                        </p:tgtEl>
                                        <p:attrNameLst>
                                          <p:attrName>ppt_y</p:attrName>
                                        </p:attrNameLst>
                                      </p:cBhvr>
                                      <p:tavLst>
                                        <p:tav tm="0">
                                          <p:val>
                                            <p:strVal val="#ppt_y"/>
                                          </p:val>
                                        </p:tav>
                                        <p:tav tm="100000">
                                          <p:val>
                                            <p:strVal val="#ppt_y"/>
                                          </p:val>
                                        </p:tav>
                                      </p:tavLst>
                                    </p:anim>
                                    <p:anim calcmode="lin" valueType="num">
                                      <p:cBhvr>
                                        <p:cTn id="37" dur="500" fill="hold"/>
                                        <p:tgtEl>
                                          <p:spTgt spid="18435">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18435">
                                            <p:txEl>
                                              <p:pRg st="4" end="4"/>
                                            </p:txEl>
                                          </p:spTgt>
                                        </p:tgtEl>
                                        <p:attrNameLst>
                                          <p:attrName>ppt_h</p:attrName>
                                        </p:attrNameLst>
                                      </p:cBhvr>
                                      <p:tavLst>
                                        <p:tav tm="0">
                                          <p:val>
                                            <p:strVal val="#ppt_h"/>
                                          </p:val>
                                        </p:tav>
                                        <p:tav tm="100000">
                                          <p:val>
                                            <p:strVal val="#ppt_h"/>
                                          </p:val>
                                        </p:tav>
                                      </p:tavLst>
                                    </p:anim>
                                  </p:childTnLst>
                                </p:cTn>
                              </p:par>
                            </p:childTnLst>
                          </p:cTn>
                        </p:par>
                        <p:par>
                          <p:cTn id="39" fill="hold" nodeType="afterGroup">
                            <p:stCondLst>
                              <p:cond delay="2500"/>
                            </p:stCondLst>
                            <p:childTnLst>
                              <p:par>
                                <p:cTn id="40" presetID="4" presetClass="entr" presetSubtype="16" fill="hold" nodeType="afterEffect">
                                  <p:stCondLst>
                                    <p:cond delay="0"/>
                                  </p:stCondLst>
                                  <p:childTnLst>
                                    <p:set>
                                      <p:cBhvr>
                                        <p:cTn id="41" dur="1" fill="hold">
                                          <p:stCondLst>
                                            <p:cond delay="0"/>
                                          </p:stCondLst>
                                        </p:cTn>
                                        <p:tgtEl>
                                          <p:spTgt spid="18436"/>
                                        </p:tgtEl>
                                        <p:attrNameLst>
                                          <p:attrName>style.visibility</p:attrName>
                                        </p:attrNameLst>
                                      </p:cBhvr>
                                      <p:to>
                                        <p:strVal val="visible"/>
                                      </p:to>
                                    </p:set>
                                    <p:animEffect transition="in" filter="box(in)">
                                      <p:cBhvr>
                                        <p:cTn id="42" dur="500"/>
                                        <p:tgtEl>
                                          <p:spTgt spid="18436"/>
                                        </p:tgtEl>
                                      </p:cBhvr>
                                    </p:animEffect>
                                  </p:childTnLst>
                                </p:cTn>
                              </p:par>
                            </p:childTnLst>
                          </p:cTn>
                        </p:par>
                        <p:par>
                          <p:cTn id="43" fill="hold" nodeType="afterGroup">
                            <p:stCondLst>
                              <p:cond delay="3000"/>
                            </p:stCondLst>
                            <p:childTnLst>
                              <p:par>
                                <p:cTn id="44" presetID="4" presetClass="entr" presetSubtype="16" fill="hold" nodeType="afterEffect">
                                  <p:stCondLst>
                                    <p:cond delay="0"/>
                                  </p:stCondLst>
                                  <p:childTnLst>
                                    <p:set>
                                      <p:cBhvr>
                                        <p:cTn id="45" dur="1" fill="hold">
                                          <p:stCondLst>
                                            <p:cond delay="0"/>
                                          </p:stCondLst>
                                        </p:cTn>
                                        <p:tgtEl>
                                          <p:spTgt spid="18437"/>
                                        </p:tgtEl>
                                        <p:attrNameLst>
                                          <p:attrName>style.visibility</p:attrName>
                                        </p:attrNameLst>
                                      </p:cBhvr>
                                      <p:to>
                                        <p:strVal val="visible"/>
                                      </p:to>
                                    </p:set>
                                    <p:animEffect transition="in" filter="box(in)">
                                      <p:cBhvr>
                                        <p:cTn id="46" dur="5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autoUpdateAnimBg="0" advAuto="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264695" y="304800"/>
            <a:ext cx="6212305" cy="6248400"/>
          </a:xfrm>
        </p:spPr>
        <p:txBody>
          <a:bodyPr>
            <a:normAutofit/>
          </a:bodyPr>
          <a:lstStyle/>
          <a:p>
            <a:pPr algn="just" eaLnBrk="1" hangingPunct="1">
              <a:buFontTx/>
              <a:buNone/>
            </a:pPr>
            <a:r>
              <a:rPr lang="en-US" altLang="en-US" b="1" dirty="0">
                <a:solidFill>
                  <a:srgbClr val="0000FF"/>
                </a:solidFill>
                <a:cs typeface="Times New Roman" panose="02020603050405020304" pitchFamily="18" charset="0"/>
              </a:rPr>
              <a:t> </a:t>
            </a:r>
            <a:r>
              <a:rPr lang="en-US" altLang="en-US" b="1" u="sng" dirty="0">
                <a:solidFill>
                  <a:srgbClr val="0000FF"/>
                </a:solidFill>
                <a:cs typeface="Times New Roman" panose="02020603050405020304" pitchFamily="18" charset="0"/>
              </a:rPr>
              <a:t>Posterior palatal seal area.</a:t>
            </a:r>
          </a:p>
          <a:p>
            <a:pPr algn="just" eaLnBrk="1" hangingPunct="1"/>
            <a:r>
              <a:rPr lang="en-US" altLang="en-US" dirty="0" smtClean="0">
                <a:solidFill>
                  <a:srgbClr val="0000FF"/>
                </a:solidFill>
                <a:cs typeface="Times New Roman" panose="02020603050405020304" pitchFamily="18" charset="0"/>
              </a:rPr>
              <a:t> </a:t>
            </a:r>
            <a:r>
              <a:rPr lang="en-US" altLang="en-US" dirty="0">
                <a:solidFill>
                  <a:srgbClr val="0000FF"/>
                </a:solidFill>
                <a:cs typeface="Times New Roman" panose="02020603050405020304" pitchFamily="18" charset="0"/>
              </a:rPr>
              <a:t>The soft tissues at or beyond the junction of the hard and soft palates on which pressure within the physiologic limits can be applied by a denture to aid in the retention.</a:t>
            </a:r>
          </a:p>
          <a:p>
            <a:pPr algn="just"/>
            <a:r>
              <a:rPr lang="en-US" altLang="en-US" dirty="0" smtClean="0">
                <a:solidFill>
                  <a:srgbClr val="0000FF"/>
                </a:solidFill>
                <a:cs typeface="Times New Roman" panose="02020603050405020304" pitchFamily="18" charset="0"/>
              </a:rPr>
              <a:t>It </a:t>
            </a:r>
            <a:r>
              <a:rPr lang="en-US" altLang="en-US" dirty="0">
                <a:solidFill>
                  <a:srgbClr val="0000FF"/>
                </a:solidFill>
                <a:cs typeface="Times New Roman" panose="02020603050405020304" pitchFamily="18" charset="0"/>
              </a:rPr>
              <a:t>is distal to the hard and soft palate junction and area follows the contour of distal border of palatal bone</a:t>
            </a:r>
            <a:r>
              <a:rPr lang="en-US" altLang="en-US" dirty="0" smtClean="0">
                <a:solidFill>
                  <a:srgbClr val="0000FF"/>
                </a:solidFill>
                <a:cs typeface="Times New Roman" panose="02020603050405020304" pitchFamily="18" charset="0"/>
              </a:rPr>
              <a:t>.</a:t>
            </a:r>
            <a:r>
              <a:rPr lang="en-US" altLang="en-US" dirty="0">
                <a:solidFill>
                  <a:srgbClr val="0000FF"/>
                </a:solidFill>
                <a:cs typeface="Times New Roman" panose="02020603050405020304" pitchFamily="18" charset="0"/>
              </a:rPr>
              <a:t> </a:t>
            </a:r>
            <a:endParaRPr lang="en-US" altLang="en-US" dirty="0" smtClean="0">
              <a:solidFill>
                <a:srgbClr val="0000FF"/>
              </a:solidFill>
              <a:cs typeface="Times New Roman" panose="02020603050405020304" pitchFamily="18" charset="0"/>
            </a:endParaRPr>
          </a:p>
          <a:p>
            <a:pPr algn="just"/>
            <a:r>
              <a:rPr lang="en-US" altLang="en-US" dirty="0" smtClean="0">
                <a:solidFill>
                  <a:srgbClr val="0000FF"/>
                </a:solidFill>
                <a:cs typeface="Times New Roman" panose="02020603050405020304" pitchFamily="18" charset="0"/>
              </a:rPr>
              <a:t>This </a:t>
            </a:r>
            <a:r>
              <a:rPr lang="en-US" altLang="en-US" dirty="0">
                <a:solidFill>
                  <a:srgbClr val="0000FF"/>
                </a:solidFill>
                <a:cs typeface="Times New Roman" panose="02020603050405020304" pitchFamily="18" charset="0"/>
              </a:rPr>
              <a:t>is the area where the artificial denture should terminate.</a:t>
            </a:r>
          </a:p>
          <a:p>
            <a:pPr algn="just"/>
            <a:r>
              <a:rPr lang="en-US" altLang="en-US" dirty="0" smtClean="0">
                <a:solidFill>
                  <a:srgbClr val="0000FF"/>
                </a:solidFill>
                <a:cs typeface="Times New Roman" panose="02020603050405020304" pitchFamily="18" charset="0"/>
              </a:rPr>
              <a:t>The </a:t>
            </a:r>
            <a:r>
              <a:rPr lang="en-US" altLang="en-US" dirty="0">
                <a:solidFill>
                  <a:srgbClr val="0000FF"/>
                </a:solidFill>
                <a:cs typeface="Times New Roman" panose="02020603050405020304" pitchFamily="18" charset="0"/>
              </a:rPr>
              <a:t>denture edge usually ends at or before the vibrating line.</a:t>
            </a:r>
          </a:p>
          <a:p>
            <a:pPr algn="just" eaLnBrk="1" hangingPunct="1"/>
            <a:endParaRPr lang="en-US" altLang="en-US" dirty="0">
              <a:solidFill>
                <a:srgbClr val="0000FF"/>
              </a:solidFill>
              <a:cs typeface="Times New Roman" panose="02020603050405020304" pitchFamily="18" charset="0"/>
            </a:endParaRPr>
          </a:p>
        </p:txBody>
      </p:sp>
      <p:graphicFrame>
        <p:nvGraphicFramePr>
          <p:cNvPr id="19460" name="Object 4"/>
          <p:cNvGraphicFramePr>
            <a:graphicFrameLocks noChangeAspect="1"/>
          </p:cNvGraphicFramePr>
          <p:nvPr>
            <p:extLst>
              <p:ext uri="{D42A27DB-BD31-4B8C-83A1-F6EECF244321}">
                <p14:modId xmlns:p14="http://schemas.microsoft.com/office/powerpoint/2010/main" val="2341193526"/>
              </p:ext>
            </p:extLst>
          </p:nvPr>
        </p:nvGraphicFramePr>
        <p:xfrm>
          <a:off x="6705599" y="147318"/>
          <a:ext cx="4700337" cy="2718120"/>
        </p:xfrm>
        <a:graphic>
          <a:graphicData uri="http://schemas.openxmlformats.org/presentationml/2006/ole">
            <mc:AlternateContent xmlns:mc="http://schemas.openxmlformats.org/markup-compatibility/2006">
              <mc:Choice xmlns:v="urn:schemas-microsoft-com:vml" Requires="v">
                <p:oleObj spid="_x0000_s15394" name="Photo Editor Photo" r:id="rId3" imgW="2676899" imgH="1685714" progId="MSPhotoEd.3">
                  <p:embed/>
                </p:oleObj>
              </mc:Choice>
              <mc:Fallback>
                <p:oleObj name="Photo Editor Photo" r:id="rId3" imgW="2676899" imgH="1685714" progId="MSPhotoEd.3">
                  <p:embed/>
                  <p:pic>
                    <p:nvPicPr>
                      <p:cNvPr id="1946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599" y="147318"/>
                        <a:ext cx="4700337" cy="2718120"/>
                      </a:xfrm>
                      <a:prstGeom prst="rect">
                        <a:avLst/>
                      </a:prstGeom>
                      <a:noFill/>
                      <a:ln>
                        <a:noFill/>
                      </a:ln>
                      <a:effectLst/>
                    </p:spPr>
                  </p:pic>
                </p:oleObj>
              </mc:Fallback>
            </mc:AlternateContent>
          </a:graphicData>
        </a:graphic>
      </p:graphicFrame>
      <p:graphicFrame>
        <p:nvGraphicFramePr>
          <p:cNvPr id="19461" name="Object 5"/>
          <p:cNvGraphicFramePr>
            <a:graphicFrameLocks noChangeAspect="1"/>
          </p:cNvGraphicFramePr>
          <p:nvPr>
            <p:extLst>
              <p:ext uri="{D42A27DB-BD31-4B8C-83A1-F6EECF244321}">
                <p14:modId xmlns:p14="http://schemas.microsoft.com/office/powerpoint/2010/main" val="2073205501"/>
              </p:ext>
            </p:extLst>
          </p:nvPr>
        </p:nvGraphicFramePr>
        <p:xfrm>
          <a:off x="6705600" y="3276600"/>
          <a:ext cx="4676274" cy="3374426"/>
        </p:xfrm>
        <a:graphic>
          <a:graphicData uri="http://schemas.openxmlformats.org/presentationml/2006/ole">
            <mc:AlternateContent xmlns:mc="http://schemas.openxmlformats.org/markup-compatibility/2006">
              <mc:Choice xmlns:v="urn:schemas-microsoft-com:vml" Requires="v">
                <p:oleObj spid="_x0000_s15395" name="Photo Editor Photo" r:id="rId5" imgW="4409524" imgH="3390476" progId="MSPhotoEd.3">
                  <p:embed/>
                </p:oleObj>
              </mc:Choice>
              <mc:Fallback>
                <p:oleObj name="Photo Editor Photo" r:id="rId5" imgW="4409524" imgH="3390476" progId="MSPhotoEd.3">
                  <p:embed/>
                  <p:pic>
                    <p:nvPicPr>
                      <p:cNvPr id="19461"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3276600"/>
                        <a:ext cx="4676274" cy="3374426"/>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648749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checkerboard(across)">
                                      <p:cBhvr>
                                        <p:cTn id="7" dur="500"/>
                                        <p:tgtEl>
                                          <p:spTgt spid="19459">
                                            <p:txEl>
                                              <p:pRg st="0" end="0"/>
                                            </p:txEl>
                                          </p:spTgt>
                                        </p:tgtEl>
                                      </p:cBhvr>
                                    </p:animEffect>
                                  </p:childTnLst>
                                </p:cTn>
                              </p:par>
                            </p:childTnLst>
                          </p:cTn>
                        </p:par>
                        <p:par>
                          <p:cTn id="8" fill="hold" nodeType="after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animEffect transition="in" filter="checkerboard(across)">
                                      <p:cBhvr>
                                        <p:cTn id="11" dur="500"/>
                                        <p:tgtEl>
                                          <p:spTgt spid="19459">
                                            <p:txEl>
                                              <p:pRg st="1" end="1"/>
                                            </p:txEl>
                                          </p:spTgt>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animEffect transition="in" filter="checkerboard(across)">
                                      <p:cBhvr>
                                        <p:cTn id="15" dur="500"/>
                                        <p:tgtEl>
                                          <p:spTgt spid="19459">
                                            <p:txEl>
                                              <p:pRg st="2" end="2"/>
                                            </p:txEl>
                                          </p:spTgt>
                                        </p:tgtEl>
                                      </p:cBhvr>
                                    </p:animEffect>
                                  </p:childTnLst>
                                </p:cTn>
                              </p:par>
                            </p:childTnLst>
                          </p:cTn>
                        </p:par>
                        <p:par>
                          <p:cTn id="16" fill="hold">
                            <p:stCondLst>
                              <p:cond delay="1500"/>
                            </p:stCondLst>
                            <p:childTnLst>
                              <p:par>
                                <p:cTn id="17" presetID="5" presetClass="entr" presetSubtype="10" fill="hold" grpId="0" nodeType="afterEffect">
                                  <p:stCondLst>
                                    <p:cond delay="0"/>
                                  </p:stCondLst>
                                  <p:childTnLst>
                                    <p:set>
                                      <p:cBhvr>
                                        <p:cTn id="18" dur="1" fill="hold">
                                          <p:stCondLst>
                                            <p:cond delay="0"/>
                                          </p:stCondLst>
                                        </p:cTn>
                                        <p:tgtEl>
                                          <p:spTgt spid="19459">
                                            <p:txEl>
                                              <p:pRg st="3" end="3"/>
                                            </p:txEl>
                                          </p:spTgt>
                                        </p:tgtEl>
                                        <p:attrNameLst>
                                          <p:attrName>style.visibility</p:attrName>
                                        </p:attrNameLst>
                                      </p:cBhvr>
                                      <p:to>
                                        <p:strVal val="visible"/>
                                      </p:to>
                                    </p:set>
                                    <p:animEffect transition="in" filter="checkerboard(across)">
                                      <p:cBhvr>
                                        <p:cTn id="19" dur="500"/>
                                        <p:tgtEl>
                                          <p:spTgt spid="19459">
                                            <p:txEl>
                                              <p:pRg st="3" end="3"/>
                                            </p:txEl>
                                          </p:spTgt>
                                        </p:tgtEl>
                                      </p:cBhvr>
                                    </p:animEffect>
                                  </p:childTnLst>
                                </p:cTn>
                              </p:par>
                            </p:childTnLst>
                          </p:cTn>
                        </p:par>
                        <p:par>
                          <p:cTn id="20" fill="hold">
                            <p:stCondLst>
                              <p:cond delay="2000"/>
                            </p:stCondLst>
                            <p:childTnLst>
                              <p:par>
                                <p:cTn id="21" presetID="5" presetClass="entr" presetSubtype="10" fill="hold" grpId="0" nodeType="afterEffect">
                                  <p:stCondLst>
                                    <p:cond delay="0"/>
                                  </p:stCondLst>
                                  <p:childTnLst>
                                    <p:set>
                                      <p:cBhvr>
                                        <p:cTn id="22" dur="1" fill="hold">
                                          <p:stCondLst>
                                            <p:cond delay="0"/>
                                          </p:stCondLst>
                                        </p:cTn>
                                        <p:tgtEl>
                                          <p:spTgt spid="19459">
                                            <p:txEl>
                                              <p:pRg st="4" end="4"/>
                                            </p:txEl>
                                          </p:spTgt>
                                        </p:tgtEl>
                                        <p:attrNameLst>
                                          <p:attrName>style.visibility</p:attrName>
                                        </p:attrNameLst>
                                      </p:cBhvr>
                                      <p:to>
                                        <p:strVal val="visible"/>
                                      </p:to>
                                    </p:set>
                                    <p:animEffect transition="in" filter="checkerboard(across)">
                                      <p:cBhvr>
                                        <p:cTn id="23" dur="500"/>
                                        <p:tgtEl>
                                          <p:spTgt spid="19459">
                                            <p:txEl>
                                              <p:pRg st="4" end="4"/>
                                            </p:txEl>
                                          </p:spTgt>
                                        </p:tgtEl>
                                      </p:cBhvr>
                                    </p:animEffect>
                                  </p:childTnLst>
                                </p:cTn>
                              </p:par>
                            </p:childTnLst>
                          </p:cTn>
                        </p:par>
                        <p:par>
                          <p:cTn id="24" fill="hold" nodeType="afterGroup">
                            <p:stCondLst>
                              <p:cond delay="2500"/>
                            </p:stCondLst>
                            <p:childTnLst>
                              <p:par>
                                <p:cTn id="25" presetID="4" presetClass="entr" presetSubtype="16" fill="hold" nodeType="afterEffect">
                                  <p:stCondLst>
                                    <p:cond delay="0"/>
                                  </p:stCondLst>
                                  <p:childTnLst>
                                    <p:set>
                                      <p:cBhvr>
                                        <p:cTn id="26" dur="1" fill="hold">
                                          <p:stCondLst>
                                            <p:cond delay="0"/>
                                          </p:stCondLst>
                                        </p:cTn>
                                        <p:tgtEl>
                                          <p:spTgt spid="19460"/>
                                        </p:tgtEl>
                                        <p:attrNameLst>
                                          <p:attrName>style.visibility</p:attrName>
                                        </p:attrNameLst>
                                      </p:cBhvr>
                                      <p:to>
                                        <p:strVal val="visible"/>
                                      </p:to>
                                    </p:set>
                                    <p:animEffect transition="in" filter="box(in)">
                                      <p:cBhvr>
                                        <p:cTn id="27" dur="500"/>
                                        <p:tgtEl>
                                          <p:spTgt spid="19460"/>
                                        </p:tgtEl>
                                      </p:cBhvr>
                                    </p:animEffect>
                                  </p:childTnLst>
                                </p:cTn>
                              </p:par>
                            </p:childTnLst>
                          </p:cTn>
                        </p:par>
                        <p:par>
                          <p:cTn id="28" fill="hold" nodeType="afterGroup">
                            <p:stCondLst>
                              <p:cond delay="3000"/>
                            </p:stCondLst>
                            <p:childTnLst>
                              <p:par>
                                <p:cTn id="29" presetID="4" presetClass="entr" presetSubtype="16" fill="hold" nodeType="afterEffect">
                                  <p:stCondLst>
                                    <p:cond delay="0"/>
                                  </p:stCondLst>
                                  <p:childTnLst>
                                    <p:set>
                                      <p:cBhvr>
                                        <p:cTn id="30" dur="1" fill="hold">
                                          <p:stCondLst>
                                            <p:cond delay="0"/>
                                          </p:stCondLst>
                                        </p:cTn>
                                        <p:tgtEl>
                                          <p:spTgt spid="19461"/>
                                        </p:tgtEl>
                                        <p:attrNameLst>
                                          <p:attrName>style.visibility</p:attrName>
                                        </p:attrNameLst>
                                      </p:cBhvr>
                                      <p:to>
                                        <p:strVal val="visible"/>
                                      </p:to>
                                    </p:set>
                                    <p:animEffect transition="in" filter="box(in)">
                                      <p:cBhvr>
                                        <p:cTn id="31" dur="500"/>
                                        <p:tgtEl>
                                          <p:spTgt spid="19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autoUpdateAnimBg="0"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3" name="Object 3"/>
          <p:cNvGraphicFramePr>
            <a:graphicFrameLocks noGrp="1" noChangeAspect="1"/>
          </p:cNvGraphicFramePr>
          <p:nvPr>
            <p:ph type="body" idx="1"/>
            <p:extLst>
              <p:ext uri="{D42A27DB-BD31-4B8C-83A1-F6EECF244321}">
                <p14:modId xmlns:p14="http://schemas.microsoft.com/office/powerpoint/2010/main" val="3981632838"/>
              </p:ext>
            </p:extLst>
          </p:nvPr>
        </p:nvGraphicFramePr>
        <p:xfrm>
          <a:off x="0" y="0"/>
          <a:ext cx="12192000" cy="6857999"/>
        </p:xfrm>
        <a:graphic>
          <a:graphicData uri="http://schemas.openxmlformats.org/presentationml/2006/ole">
            <mc:AlternateContent xmlns:mc="http://schemas.openxmlformats.org/markup-compatibility/2006">
              <mc:Choice xmlns:v="urn:schemas-microsoft-com:vml" Requires="v">
                <p:oleObj spid="_x0000_s1040" name="Photo Editor Photo" r:id="rId3" imgW="5571429" imgH="5896798" progId="MSPhotoEd.3">
                  <p:embed/>
                </p:oleObj>
              </mc:Choice>
              <mc:Fallback>
                <p:oleObj name="Photo Editor Photo" r:id="rId3" imgW="5571429" imgH="5896798" progId="MSPhotoEd.3">
                  <p:embed/>
                  <p:pic>
                    <p:nvPicPr>
                      <p:cNvPr id="5123"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3690479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2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body" idx="1"/>
          </p:nvPr>
        </p:nvSpPr>
        <p:spPr>
          <a:xfrm>
            <a:off x="505326" y="381000"/>
            <a:ext cx="5895474" cy="6172200"/>
          </a:xfrm>
        </p:spPr>
        <p:txBody>
          <a:bodyPr>
            <a:normAutofit/>
          </a:bodyPr>
          <a:lstStyle/>
          <a:p>
            <a:pPr algn="just" eaLnBrk="1" hangingPunct="1">
              <a:buFontTx/>
              <a:buNone/>
            </a:pPr>
            <a:r>
              <a:rPr lang="en-US" altLang="en-US" b="1" u="sng" dirty="0">
                <a:solidFill>
                  <a:srgbClr val="0000FF"/>
                </a:solidFill>
                <a:cs typeface="Times New Roman" panose="02020603050405020304" pitchFamily="18" charset="0"/>
              </a:rPr>
              <a:t>Vibrating line:</a:t>
            </a:r>
            <a:r>
              <a:rPr lang="en-US" altLang="en-US" dirty="0">
                <a:solidFill>
                  <a:srgbClr val="0000FF"/>
                </a:solidFill>
                <a:cs typeface="Times New Roman" panose="02020603050405020304" pitchFamily="18" charset="0"/>
              </a:rPr>
              <a:t> </a:t>
            </a:r>
          </a:p>
          <a:p>
            <a:pPr algn="just" eaLnBrk="1" hangingPunct="1"/>
            <a:r>
              <a:rPr lang="en-US" altLang="en-US" dirty="0">
                <a:solidFill>
                  <a:srgbClr val="0000FF"/>
                </a:solidFill>
                <a:cs typeface="Times New Roman" panose="02020603050405020304" pitchFamily="18" charset="0"/>
              </a:rPr>
              <a:t>An imaginary line across the posterior part of the palate marking the division between the movable and immovable tissues of the soft palate, which can be identified when the movable tissues are </a:t>
            </a:r>
            <a:r>
              <a:rPr lang="en-US" altLang="en-US" dirty="0" smtClean="0">
                <a:solidFill>
                  <a:srgbClr val="0000FF"/>
                </a:solidFill>
                <a:cs typeface="Times New Roman" panose="02020603050405020304" pitchFamily="18" charset="0"/>
              </a:rPr>
              <a:t>functioning</a:t>
            </a:r>
          </a:p>
          <a:p>
            <a:pPr algn="just"/>
            <a:r>
              <a:rPr lang="en-US" altLang="en-US" dirty="0">
                <a:solidFill>
                  <a:srgbClr val="0000FF"/>
                </a:solidFill>
                <a:cs typeface="Times New Roman" panose="02020603050405020304" pitchFamily="18" charset="0"/>
              </a:rPr>
              <a:t> Best demonstrated by the patient by sound – </a:t>
            </a:r>
            <a:r>
              <a:rPr lang="en-US" altLang="en-US" dirty="0" smtClean="0">
                <a:solidFill>
                  <a:srgbClr val="0000FF"/>
                </a:solidFill>
                <a:cs typeface="Times New Roman" panose="02020603050405020304" pitchFamily="18" charset="0"/>
              </a:rPr>
              <a:t>pronunciation </a:t>
            </a:r>
            <a:r>
              <a:rPr lang="en-US" altLang="en-US" dirty="0">
                <a:solidFill>
                  <a:srgbClr val="0000FF"/>
                </a:solidFill>
                <a:cs typeface="Times New Roman" panose="02020603050405020304" pitchFamily="18" charset="0"/>
              </a:rPr>
              <a:t>“</a:t>
            </a:r>
            <a:r>
              <a:rPr lang="en-US" altLang="en-US" dirty="0" err="1">
                <a:solidFill>
                  <a:srgbClr val="0000FF"/>
                </a:solidFill>
                <a:cs typeface="Times New Roman" panose="02020603050405020304" pitchFamily="18" charset="0"/>
              </a:rPr>
              <a:t>Ahhh</a:t>
            </a:r>
            <a:r>
              <a:rPr lang="en-US" altLang="en-US" dirty="0">
                <a:solidFill>
                  <a:srgbClr val="0000FF"/>
                </a:solidFill>
                <a:cs typeface="Times New Roman" panose="02020603050405020304" pitchFamily="18" charset="0"/>
              </a:rPr>
              <a:t>” and more definitely by closure of nostrils</a:t>
            </a:r>
            <a:r>
              <a:rPr lang="en-US" altLang="en-US" dirty="0" smtClean="0">
                <a:solidFill>
                  <a:srgbClr val="0000FF"/>
                </a:solidFill>
                <a:cs typeface="Times New Roman" panose="02020603050405020304" pitchFamily="18" charset="0"/>
              </a:rPr>
              <a:t>.</a:t>
            </a:r>
            <a:endParaRPr lang="en-US" altLang="en-US" dirty="0">
              <a:solidFill>
                <a:srgbClr val="0000FF"/>
              </a:solidFill>
              <a:cs typeface="Times New Roman" panose="02020603050405020304" pitchFamily="18" charset="0"/>
            </a:endParaRPr>
          </a:p>
          <a:p>
            <a:pPr algn="just"/>
            <a:r>
              <a:rPr lang="en-US" altLang="en-US" dirty="0">
                <a:solidFill>
                  <a:srgbClr val="0000FF"/>
                </a:solidFill>
                <a:cs typeface="Times New Roman" panose="02020603050405020304" pitchFamily="18" charset="0"/>
              </a:rPr>
              <a:t>  Posterior palatal seal is located in an area of thick sub mucosa containing glandular and fatty tissues, which allows a selective pressure outline.</a:t>
            </a:r>
          </a:p>
        </p:txBody>
      </p:sp>
      <p:graphicFrame>
        <p:nvGraphicFramePr>
          <p:cNvPr id="29700" name="Object 4"/>
          <p:cNvGraphicFramePr>
            <a:graphicFrameLocks noChangeAspect="1"/>
          </p:cNvGraphicFramePr>
          <p:nvPr>
            <p:extLst>
              <p:ext uri="{D42A27DB-BD31-4B8C-83A1-F6EECF244321}">
                <p14:modId xmlns:p14="http://schemas.microsoft.com/office/powerpoint/2010/main" val="2885395694"/>
              </p:ext>
            </p:extLst>
          </p:nvPr>
        </p:nvGraphicFramePr>
        <p:xfrm>
          <a:off x="6629401" y="216571"/>
          <a:ext cx="4872788" cy="3069898"/>
        </p:xfrm>
        <a:graphic>
          <a:graphicData uri="http://schemas.openxmlformats.org/presentationml/2006/ole">
            <mc:AlternateContent xmlns:mc="http://schemas.openxmlformats.org/markup-compatibility/2006">
              <mc:Choice xmlns:v="urn:schemas-microsoft-com:vml" Requires="v">
                <p:oleObj spid="_x0000_s17440" name="Photo Editor Photo" r:id="rId3" imgW="2676899" imgH="1685714" progId="MSPhotoEd.3">
                  <p:embed/>
                </p:oleObj>
              </mc:Choice>
              <mc:Fallback>
                <p:oleObj name="Photo Editor Photo" r:id="rId3" imgW="2676899" imgH="1685714" progId="MSPhotoEd.3">
                  <p:embed/>
                  <p:pic>
                    <p:nvPicPr>
                      <p:cNvPr id="2970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1" y="216571"/>
                        <a:ext cx="4872788" cy="3069898"/>
                      </a:xfrm>
                      <a:prstGeom prst="rect">
                        <a:avLst/>
                      </a:prstGeom>
                      <a:noFill/>
                      <a:ln>
                        <a:noFill/>
                      </a:ln>
                      <a:effectLst/>
                    </p:spPr>
                  </p:pic>
                </p:oleObj>
              </mc:Fallback>
            </mc:AlternateContent>
          </a:graphicData>
        </a:graphic>
      </p:graphicFrame>
      <p:graphicFrame>
        <p:nvGraphicFramePr>
          <p:cNvPr id="29701" name="Object 5"/>
          <p:cNvGraphicFramePr>
            <a:graphicFrameLocks noChangeAspect="1"/>
          </p:cNvGraphicFramePr>
          <p:nvPr>
            <p:extLst>
              <p:ext uri="{D42A27DB-BD31-4B8C-83A1-F6EECF244321}">
                <p14:modId xmlns:p14="http://schemas.microsoft.com/office/powerpoint/2010/main" val="78164565"/>
              </p:ext>
            </p:extLst>
          </p:nvPr>
        </p:nvGraphicFramePr>
        <p:xfrm>
          <a:off x="6629400" y="3352800"/>
          <a:ext cx="5089358" cy="3470045"/>
        </p:xfrm>
        <a:graphic>
          <a:graphicData uri="http://schemas.openxmlformats.org/presentationml/2006/ole">
            <mc:AlternateContent xmlns:mc="http://schemas.openxmlformats.org/markup-compatibility/2006">
              <mc:Choice xmlns:v="urn:schemas-microsoft-com:vml" Requires="v">
                <p:oleObj spid="_x0000_s17441" name="Photo Editor Photo" r:id="rId5" imgW="4409524" imgH="3390476" progId="MSPhotoEd.3">
                  <p:embed/>
                </p:oleObj>
              </mc:Choice>
              <mc:Fallback>
                <p:oleObj name="Photo Editor Photo" r:id="rId5" imgW="4409524" imgH="3390476" progId="MSPhotoEd.3">
                  <p:embed/>
                  <p:pic>
                    <p:nvPicPr>
                      <p:cNvPr id="29701"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3352800"/>
                        <a:ext cx="5089358" cy="347004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0942494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29700"/>
                                        </p:tgtEl>
                                        <p:attrNameLst>
                                          <p:attrName>style.visibility</p:attrName>
                                        </p:attrNameLst>
                                      </p:cBhvr>
                                      <p:to>
                                        <p:strVal val="visible"/>
                                      </p:to>
                                    </p:set>
                                    <p:animEffect transition="in" filter="box(in)">
                                      <p:cBhvr>
                                        <p:cTn id="7" dur="500"/>
                                        <p:tgtEl>
                                          <p:spTgt spid="29700"/>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29701"/>
                                        </p:tgtEl>
                                        <p:attrNameLst>
                                          <p:attrName>style.visibility</p:attrName>
                                        </p:attrNameLst>
                                      </p:cBhvr>
                                      <p:to>
                                        <p:strVal val="visible"/>
                                      </p:to>
                                    </p:set>
                                    <p:animEffect transition="in" filter="box(in)">
                                      <p:cBhvr>
                                        <p:cTn id="11" dur="5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240632" y="685800"/>
            <a:ext cx="6160168" cy="5715000"/>
          </a:xfrm>
        </p:spPr>
        <p:txBody>
          <a:bodyPr/>
          <a:lstStyle/>
          <a:p>
            <a:pPr algn="just" eaLnBrk="1" hangingPunct="1">
              <a:lnSpc>
                <a:spcPct val="90000"/>
              </a:lnSpc>
              <a:buFontTx/>
              <a:buNone/>
            </a:pPr>
            <a:r>
              <a:rPr lang="en-US" altLang="en-US" b="1" dirty="0">
                <a:solidFill>
                  <a:srgbClr val="0000FF"/>
                </a:solidFill>
                <a:cs typeface="Times New Roman" panose="02020603050405020304" pitchFamily="18" charset="0"/>
              </a:rPr>
              <a:t> </a:t>
            </a:r>
            <a:r>
              <a:rPr lang="en-US" altLang="en-US" b="1" u="sng" dirty="0">
                <a:solidFill>
                  <a:srgbClr val="0000FF"/>
                </a:solidFill>
                <a:cs typeface="Times New Roman" panose="02020603050405020304" pitchFamily="18" charset="0"/>
              </a:rPr>
              <a:t>Fovea palatine:</a:t>
            </a:r>
          </a:p>
          <a:p>
            <a:pPr algn="just" eaLnBrk="1" hangingPunct="1">
              <a:lnSpc>
                <a:spcPct val="90000"/>
              </a:lnSpc>
              <a:buFontTx/>
              <a:buNone/>
            </a:pPr>
            <a:endParaRPr lang="en-US" altLang="en-US" dirty="0">
              <a:solidFill>
                <a:srgbClr val="0000FF"/>
              </a:solidFill>
              <a:cs typeface="Times New Roman" panose="02020603050405020304" pitchFamily="18" charset="0"/>
            </a:endParaRPr>
          </a:p>
          <a:p>
            <a:pPr algn="just" eaLnBrk="1" hangingPunct="1">
              <a:lnSpc>
                <a:spcPct val="90000"/>
              </a:lnSpc>
            </a:pPr>
            <a:r>
              <a:rPr lang="en-US" altLang="en-US" dirty="0">
                <a:solidFill>
                  <a:srgbClr val="0000FF"/>
                </a:solidFill>
                <a:latin typeface="AGaramond" pitchFamily="18" charset="0"/>
                <a:cs typeface="Times New Roman" panose="02020603050405020304" pitchFamily="18" charset="0"/>
              </a:rPr>
              <a:t>Two small pits or depressions in the posterior aspect of the palate, one on each side of the midline at or near the attachment of soft palate to the hard palate.</a:t>
            </a:r>
          </a:p>
          <a:p>
            <a:pPr algn="just" eaLnBrk="1" hangingPunct="1">
              <a:lnSpc>
                <a:spcPct val="90000"/>
              </a:lnSpc>
            </a:pPr>
            <a:r>
              <a:rPr lang="en-US" altLang="en-US" dirty="0">
                <a:solidFill>
                  <a:srgbClr val="0000FF"/>
                </a:solidFill>
                <a:latin typeface="AGaramond" pitchFamily="18" charset="0"/>
                <a:cs typeface="Times New Roman" panose="02020603050405020304" pitchFamily="18" charset="0"/>
              </a:rPr>
              <a:t>The fovea are ductal openings into which the ducts of other palatal mucous glands open.</a:t>
            </a:r>
            <a:endParaRPr lang="en-US" altLang="en-US" dirty="0">
              <a:solidFill>
                <a:srgbClr val="0000FF"/>
              </a:solidFill>
              <a:latin typeface="AGaramond" pitchFamily="18" charset="0"/>
            </a:endParaRPr>
          </a:p>
        </p:txBody>
      </p:sp>
      <p:graphicFrame>
        <p:nvGraphicFramePr>
          <p:cNvPr id="21508" name="Object 4"/>
          <p:cNvGraphicFramePr>
            <a:graphicFrameLocks noChangeAspect="1"/>
          </p:cNvGraphicFramePr>
          <p:nvPr>
            <p:extLst>
              <p:ext uri="{D42A27DB-BD31-4B8C-83A1-F6EECF244321}">
                <p14:modId xmlns:p14="http://schemas.microsoft.com/office/powerpoint/2010/main" val="2725953940"/>
              </p:ext>
            </p:extLst>
          </p:nvPr>
        </p:nvGraphicFramePr>
        <p:xfrm>
          <a:off x="6629401" y="515939"/>
          <a:ext cx="4680283" cy="2948618"/>
        </p:xfrm>
        <a:graphic>
          <a:graphicData uri="http://schemas.openxmlformats.org/presentationml/2006/ole">
            <mc:AlternateContent xmlns:mc="http://schemas.openxmlformats.org/markup-compatibility/2006">
              <mc:Choice xmlns:v="urn:schemas-microsoft-com:vml" Requires="v">
                <p:oleObj spid="_x0000_s19488" name="Photo Editor Photo" r:id="rId3" imgW="2676899" imgH="1685714" progId="MSPhotoEd.3">
                  <p:embed/>
                </p:oleObj>
              </mc:Choice>
              <mc:Fallback>
                <p:oleObj name="Photo Editor Photo" r:id="rId3" imgW="2676899" imgH="1685714" progId="MSPhotoEd.3">
                  <p:embed/>
                  <p:pic>
                    <p:nvPicPr>
                      <p:cNvPr id="2150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1" y="515939"/>
                        <a:ext cx="4680283" cy="2948618"/>
                      </a:xfrm>
                      <a:prstGeom prst="rect">
                        <a:avLst/>
                      </a:prstGeom>
                      <a:noFill/>
                      <a:ln>
                        <a:noFill/>
                      </a:ln>
                      <a:effectLst/>
                    </p:spPr>
                  </p:pic>
                </p:oleObj>
              </mc:Fallback>
            </mc:AlternateContent>
          </a:graphicData>
        </a:graphic>
      </p:graphicFrame>
      <p:graphicFrame>
        <p:nvGraphicFramePr>
          <p:cNvPr id="21509" name="Object 5"/>
          <p:cNvGraphicFramePr>
            <a:graphicFrameLocks noChangeAspect="1"/>
          </p:cNvGraphicFramePr>
          <p:nvPr>
            <p:extLst>
              <p:ext uri="{D42A27DB-BD31-4B8C-83A1-F6EECF244321}">
                <p14:modId xmlns:p14="http://schemas.microsoft.com/office/powerpoint/2010/main" val="2526692526"/>
              </p:ext>
            </p:extLst>
          </p:nvPr>
        </p:nvGraphicFramePr>
        <p:xfrm>
          <a:off x="6629399" y="3352800"/>
          <a:ext cx="4896854" cy="3285128"/>
        </p:xfrm>
        <a:graphic>
          <a:graphicData uri="http://schemas.openxmlformats.org/presentationml/2006/ole">
            <mc:AlternateContent xmlns:mc="http://schemas.openxmlformats.org/markup-compatibility/2006">
              <mc:Choice xmlns:v="urn:schemas-microsoft-com:vml" Requires="v">
                <p:oleObj spid="_x0000_s19489" name="Photo Editor Photo" r:id="rId5" imgW="4409524" imgH="3390476" progId="MSPhotoEd.3">
                  <p:embed/>
                </p:oleObj>
              </mc:Choice>
              <mc:Fallback>
                <p:oleObj name="Photo Editor Photo" r:id="rId5" imgW="4409524" imgH="3390476" progId="MSPhotoEd.3">
                  <p:embed/>
                  <p:pic>
                    <p:nvPicPr>
                      <p:cNvPr id="21509"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399" y="3352800"/>
                        <a:ext cx="4896854" cy="328512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6286415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dissolve">
                                      <p:cBhvr>
                                        <p:cTn id="7" dur="500"/>
                                        <p:tgtEl>
                                          <p:spTgt spid="21507">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1507">
                                            <p:txEl>
                                              <p:pRg st="2" end="2"/>
                                            </p:txEl>
                                          </p:spTgt>
                                        </p:tgtEl>
                                        <p:attrNameLst>
                                          <p:attrName>style.visibility</p:attrName>
                                        </p:attrNameLst>
                                      </p:cBhvr>
                                      <p:to>
                                        <p:strVal val="visible"/>
                                      </p:to>
                                    </p:set>
                                    <p:animEffect transition="in" filter="dissolve">
                                      <p:cBhvr>
                                        <p:cTn id="11" dur="500"/>
                                        <p:tgtEl>
                                          <p:spTgt spid="21507">
                                            <p:txEl>
                                              <p:pRg st="2" end="2"/>
                                            </p:txEl>
                                          </p:spTgt>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1507">
                                            <p:txEl>
                                              <p:pRg st="3" end="3"/>
                                            </p:txEl>
                                          </p:spTgt>
                                        </p:tgtEl>
                                        <p:attrNameLst>
                                          <p:attrName>style.visibility</p:attrName>
                                        </p:attrNameLst>
                                      </p:cBhvr>
                                      <p:to>
                                        <p:strVal val="visible"/>
                                      </p:to>
                                    </p:set>
                                    <p:animEffect transition="in" filter="dissolve">
                                      <p:cBhvr>
                                        <p:cTn id="15" dur="500"/>
                                        <p:tgtEl>
                                          <p:spTgt spid="21507">
                                            <p:txEl>
                                              <p:pRg st="3" end="3"/>
                                            </p:txEl>
                                          </p:spTgt>
                                        </p:tgtEl>
                                      </p:cBhvr>
                                    </p:animEffect>
                                  </p:childTnLst>
                                </p:cTn>
                              </p:par>
                            </p:childTnLst>
                          </p:cTn>
                        </p:par>
                        <p:par>
                          <p:cTn id="16" fill="hold" nodeType="afterGroup">
                            <p:stCondLst>
                              <p:cond delay="1500"/>
                            </p:stCondLst>
                            <p:childTnLst>
                              <p:par>
                                <p:cTn id="17" presetID="4" presetClass="entr" presetSubtype="16" fill="hold" nodeType="afterEffect">
                                  <p:stCondLst>
                                    <p:cond delay="0"/>
                                  </p:stCondLst>
                                  <p:childTnLst>
                                    <p:set>
                                      <p:cBhvr>
                                        <p:cTn id="18" dur="1" fill="hold">
                                          <p:stCondLst>
                                            <p:cond delay="0"/>
                                          </p:stCondLst>
                                        </p:cTn>
                                        <p:tgtEl>
                                          <p:spTgt spid="21508"/>
                                        </p:tgtEl>
                                        <p:attrNameLst>
                                          <p:attrName>style.visibility</p:attrName>
                                        </p:attrNameLst>
                                      </p:cBhvr>
                                      <p:to>
                                        <p:strVal val="visible"/>
                                      </p:to>
                                    </p:set>
                                    <p:animEffect transition="in" filter="box(in)">
                                      <p:cBhvr>
                                        <p:cTn id="19" dur="500"/>
                                        <p:tgtEl>
                                          <p:spTgt spid="21508"/>
                                        </p:tgtEl>
                                      </p:cBhvr>
                                    </p:animEffect>
                                  </p:childTnLst>
                                </p:cTn>
                              </p:par>
                            </p:childTnLst>
                          </p:cTn>
                        </p:par>
                        <p:par>
                          <p:cTn id="20" fill="hold" nodeType="afterGroup">
                            <p:stCondLst>
                              <p:cond delay="2000"/>
                            </p:stCondLst>
                            <p:childTnLst>
                              <p:par>
                                <p:cTn id="21" presetID="4" presetClass="entr" presetSubtype="16" fill="hold" nodeType="afterEffect">
                                  <p:stCondLst>
                                    <p:cond delay="0"/>
                                  </p:stCondLst>
                                  <p:childTnLst>
                                    <p:set>
                                      <p:cBhvr>
                                        <p:cTn id="22" dur="1" fill="hold">
                                          <p:stCondLst>
                                            <p:cond delay="0"/>
                                          </p:stCondLst>
                                        </p:cTn>
                                        <p:tgtEl>
                                          <p:spTgt spid="21509"/>
                                        </p:tgtEl>
                                        <p:attrNameLst>
                                          <p:attrName>style.visibility</p:attrName>
                                        </p:attrNameLst>
                                      </p:cBhvr>
                                      <p:to>
                                        <p:strVal val="visible"/>
                                      </p:to>
                                    </p:set>
                                    <p:animEffect transition="in" filter="box(in)">
                                      <p:cBhvr>
                                        <p:cTn id="23" dur="500"/>
                                        <p:tgtEl>
                                          <p:spTgt spid="21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autoUpdateAnimBg="0" advAuto="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1" name="Rectangle 3"/>
          <p:cNvSpPr>
            <a:spLocks noGrp="1" noChangeArrowheads="1"/>
          </p:cNvSpPr>
          <p:nvPr>
            <p:ph type="body" idx="1"/>
          </p:nvPr>
        </p:nvSpPr>
        <p:spPr>
          <a:xfrm>
            <a:off x="385011" y="228600"/>
            <a:ext cx="7170821" cy="6324600"/>
          </a:xfrm>
        </p:spPr>
        <p:txBody>
          <a:bodyPr>
            <a:normAutofit/>
          </a:bodyPr>
          <a:lstStyle/>
          <a:p>
            <a:pPr algn="just" eaLnBrk="1" hangingPunct="1">
              <a:buFontTx/>
              <a:buNone/>
            </a:pPr>
            <a:r>
              <a:rPr lang="en-US" altLang="en-US" b="1" u="sng" dirty="0">
                <a:solidFill>
                  <a:srgbClr val="0000FF"/>
                </a:solidFill>
                <a:cs typeface="Times New Roman" panose="02020603050405020304" pitchFamily="18" charset="0"/>
              </a:rPr>
              <a:t>Median palatal suture:</a:t>
            </a:r>
            <a:endParaRPr lang="en-US" altLang="en-US" dirty="0">
              <a:solidFill>
                <a:srgbClr val="0000FF"/>
              </a:solidFill>
              <a:cs typeface="Times New Roman" panose="02020603050405020304" pitchFamily="18" charset="0"/>
            </a:endParaRPr>
          </a:p>
          <a:p>
            <a:pPr algn="just" eaLnBrk="1" hangingPunct="1"/>
            <a:r>
              <a:rPr lang="en-US" altLang="en-US" dirty="0">
                <a:solidFill>
                  <a:srgbClr val="0000FF"/>
                </a:solidFill>
                <a:latin typeface="AGaramond" pitchFamily="18" charset="0"/>
                <a:cs typeface="Times New Roman" panose="02020603050405020304" pitchFamily="18" charset="0"/>
              </a:rPr>
              <a:t>Also termed as median </a:t>
            </a:r>
            <a:r>
              <a:rPr lang="en-US" altLang="en-US" dirty="0" smtClean="0">
                <a:solidFill>
                  <a:srgbClr val="0000FF"/>
                </a:solidFill>
                <a:latin typeface="AGaramond" pitchFamily="18" charset="0"/>
                <a:cs typeface="Times New Roman" panose="02020603050405020304" pitchFamily="18" charset="0"/>
              </a:rPr>
              <a:t>raphe.</a:t>
            </a:r>
            <a:endParaRPr lang="en-US" altLang="en-US" dirty="0">
              <a:solidFill>
                <a:srgbClr val="0000FF"/>
              </a:solidFill>
              <a:latin typeface="AGaramond" pitchFamily="18" charset="0"/>
              <a:cs typeface="Times New Roman" panose="02020603050405020304" pitchFamily="18" charset="0"/>
            </a:endParaRPr>
          </a:p>
          <a:p>
            <a:pPr algn="just" eaLnBrk="1" hangingPunct="1"/>
            <a:r>
              <a:rPr lang="en-US" altLang="en-US" dirty="0">
                <a:solidFill>
                  <a:srgbClr val="0000FF"/>
                </a:solidFill>
                <a:latin typeface="AGaramond" pitchFamily="18" charset="0"/>
                <a:cs typeface="Times New Roman" panose="02020603050405020304" pitchFamily="18" charset="0"/>
              </a:rPr>
              <a:t> Extends from incisive papilla to distal end of hard palate. </a:t>
            </a:r>
          </a:p>
          <a:p>
            <a:pPr algn="just" eaLnBrk="1" hangingPunct="1"/>
            <a:r>
              <a:rPr lang="en-US" altLang="en-US" dirty="0">
                <a:solidFill>
                  <a:srgbClr val="0000FF"/>
                </a:solidFill>
                <a:latin typeface="AGaramond" pitchFamily="18" charset="0"/>
                <a:cs typeface="Times New Roman" panose="02020603050405020304" pitchFamily="18" charset="0"/>
              </a:rPr>
              <a:t>It is covered with mucous </a:t>
            </a:r>
            <a:r>
              <a:rPr lang="en-US" altLang="en-US" dirty="0" smtClean="0">
                <a:solidFill>
                  <a:srgbClr val="0000FF"/>
                </a:solidFill>
                <a:latin typeface="AGaramond" pitchFamily="18" charset="0"/>
                <a:cs typeface="Times New Roman" panose="02020603050405020304" pitchFamily="18" charset="0"/>
              </a:rPr>
              <a:t>membrane</a:t>
            </a:r>
            <a:r>
              <a:rPr lang="en-US" altLang="en-US" dirty="0">
                <a:solidFill>
                  <a:srgbClr val="0000FF"/>
                </a:solidFill>
                <a:latin typeface="AGaramond" pitchFamily="18" charset="0"/>
                <a:cs typeface="Times New Roman" panose="02020603050405020304" pitchFamily="18" charset="0"/>
              </a:rPr>
              <a:t>, which is </a:t>
            </a:r>
            <a:r>
              <a:rPr lang="en-US" altLang="en-US" dirty="0" smtClean="0">
                <a:solidFill>
                  <a:srgbClr val="0000FF"/>
                </a:solidFill>
                <a:latin typeface="AGaramond" pitchFamily="18" charset="0"/>
                <a:cs typeface="Times New Roman" panose="02020603050405020304" pitchFamily="18" charset="0"/>
              </a:rPr>
              <a:t>closely  attached, and </a:t>
            </a:r>
            <a:r>
              <a:rPr lang="en-US" altLang="en-US" dirty="0">
                <a:solidFill>
                  <a:srgbClr val="0000FF"/>
                </a:solidFill>
                <a:latin typeface="AGaramond" pitchFamily="18" charset="0"/>
                <a:cs typeface="Times New Roman" panose="02020603050405020304" pitchFamily="18" charset="0"/>
              </a:rPr>
              <a:t>little </a:t>
            </a:r>
            <a:r>
              <a:rPr lang="en-US" altLang="en-US" dirty="0" smtClean="0">
                <a:solidFill>
                  <a:srgbClr val="0000FF"/>
                </a:solidFill>
                <a:latin typeface="AGaramond" pitchFamily="18" charset="0"/>
                <a:cs typeface="Times New Roman" panose="02020603050405020304" pitchFamily="18" charset="0"/>
              </a:rPr>
              <a:t>submucosal tissue</a:t>
            </a:r>
            <a:r>
              <a:rPr lang="en-US" altLang="en-US" dirty="0">
                <a:solidFill>
                  <a:srgbClr val="0000FF"/>
                </a:solidFill>
                <a:latin typeface="AGaramond" pitchFamily="18" charset="0"/>
                <a:cs typeface="Times New Roman" panose="02020603050405020304" pitchFamily="18" charset="0"/>
              </a:rPr>
              <a:t>.</a:t>
            </a:r>
          </a:p>
          <a:p>
            <a:pPr algn="just" eaLnBrk="1" hangingPunct="1"/>
            <a:r>
              <a:rPr lang="en-US" altLang="en-US" dirty="0">
                <a:solidFill>
                  <a:srgbClr val="0000FF"/>
                </a:solidFill>
                <a:latin typeface="AGaramond" pitchFamily="18" charset="0"/>
                <a:cs typeface="Times New Roman" panose="02020603050405020304" pitchFamily="18" charset="0"/>
              </a:rPr>
              <a:t> The underlying sutural union is dense and often raised.</a:t>
            </a:r>
          </a:p>
          <a:p>
            <a:pPr algn="just" eaLnBrk="1" hangingPunct="1"/>
            <a:r>
              <a:rPr lang="en-US" altLang="en-US" dirty="0">
                <a:solidFill>
                  <a:srgbClr val="0000FF"/>
                </a:solidFill>
                <a:latin typeface="AGaramond" pitchFamily="18" charset="0"/>
                <a:cs typeface="Times New Roman" panose="02020603050405020304" pitchFamily="18" charset="0"/>
              </a:rPr>
              <a:t> This area should be </a:t>
            </a:r>
            <a:r>
              <a:rPr lang="en-US" altLang="en-US" dirty="0">
                <a:solidFill>
                  <a:schemeClr val="accent1"/>
                </a:solidFill>
                <a:latin typeface="AGaramond" pitchFamily="18" charset="0"/>
                <a:cs typeface="Times New Roman" panose="02020603050405020304" pitchFamily="18" charset="0"/>
              </a:rPr>
              <a:t>relieved</a:t>
            </a:r>
            <a:r>
              <a:rPr lang="en-US" altLang="en-US" dirty="0">
                <a:solidFill>
                  <a:srgbClr val="0000FF"/>
                </a:solidFill>
                <a:latin typeface="AGaramond" pitchFamily="18" charset="0"/>
                <a:cs typeface="Times New Roman" panose="02020603050405020304" pitchFamily="18" charset="0"/>
              </a:rPr>
              <a:t> on the maxillary denture to avoid denture movement and potential soreness. </a:t>
            </a:r>
          </a:p>
          <a:p>
            <a:pPr algn="just" eaLnBrk="1" hangingPunct="1"/>
            <a:r>
              <a:rPr lang="en-US" altLang="en-US" dirty="0">
                <a:solidFill>
                  <a:srgbClr val="0000FF"/>
                </a:solidFill>
                <a:latin typeface="AGaramond" pitchFamily="18" charset="0"/>
                <a:cs typeface="Times New Roman" panose="02020603050405020304" pitchFamily="18" charset="0"/>
              </a:rPr>
              <a:t>Palatal torus may be </a:t>
            </a:r>
            <a:r>
              <a:rPr lang="en-US" altLang="en-US" dirty="0" smtClean="0">
                <a:solidFill>
                  <a:srgbClr val="0000FF"/>
                </a:solidFill>
                <a:latin typeface="AGaramond" pitchFamily="18" charset="0"/>
                <a:cs typeface="Times New Roman" panose="02020603050405020304" pitchFamily="18" charset="0"/>
              </a:rPr>
              <a:t>present</a:t>
            </a:r>
            <a:r>
              <a:rPr lang="en-US" altLang="en-US" dirty="0">
                <a:solidFill>
                  <a:srgbClr val="0000FF"/>
                </a:solidFill>
                <a:latin typeface="AGaramond" pitchFamily="18" charset="0"/>
                <a:cs typeface="Times New Roman" panose="02020603050405020304" pitchFamily="18" charset="0"/>
              </a:rPr>
              <a:t>.</a:t>
            </a:r>
          </a:p>
        </p:txBody>
      </p:sp>
      <p:graphicFrame>
        <p:nvGraphicFramePr>
          <p:cNvPr id="22532" name="Object 4"/>
          <p:cNvGraphicFramePr>
            <a:graphicFrameLocks noChangeAspect="1"/>
          </p:cNvGraphicFramePr>
          <p:nvPr>
            <p:extLst>
              <p:ext uri="{D42A27DB-BD31-4B8C-83A1-F6EECF244321}">
                <p14:modId xmlns:p14="http://schemas.microsoft.com/office/powerpoint/2010/main" val="1968566444"/>
              </p:ext>
            </p:extLst>
          </p:nvPr>
        </p:nvGraphicFramePr>
        <p:xfrm>
          <a:off x="7780422" y="1243309"/>
          <a:ext cx="4178967" cy="3293182"/>
        </p:xfrm>
        <a:graphic>
          <a:graphicData uri="http://schemas.openxmlformats.org/presentationml/2006/ole">
            <mc:AlternateContent xmlns:mc="http://schemas.openxmlformats.org/markup-compatibility/2006">
              <mc:Choice xmlns:v="urn:schemas-microsoft-com:vml" Requires="v">
                <p:oleObj spid="_x0000_s20497" name="Photo Editor Photo" r:id="rId3" imgW="2676899" imgH="1685714" progId="MSPhotoEd.3">
                  <p:embed/>
                </p:oleObj>
              </mc:Choice>
              <mc:Fallback>
                <p:oleObj name="Photo Editor Photo" r:id="rId3" imgW="2676899" imgH="1685714" progId="MSPhotoEd.3">
                  <p:embed/>
                  <p:pic>
                    <p:nvPicPr>
                      <p:cNvPr id="2253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0422" y="1243309"/>
                        <a:ext cx="4178967" cy="329318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4299409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5" fill="hold" grpId="0" nodeType="after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checkerboard(down)">
                                      <p:cBhvr>
                                        <p:cTn id="7" dur="500"/>
                                        <p:tgtEl>
                                          <p:spTgt spid="22531">
                                            <p:txEl>
                                              <p:pRg st="0" end="0"/>
                                            </p:txEl>
                                          </p:spTgt>
                                        </p:tgtEl>
                                      </p:cBhvr>
                                    </p:animEffect>
                                  </p:childTnLst>
                                </p:cTn>
                              </p:par>
                            </p:childTnLst>
                          </p:cTn>
                        </p:par>
                        <p:par>
                          <p:cTn id="8" fill="hold" nodeType="afterGroup">
                            <p:stCondLst>
                              <p:cond delay="500"/>
                            </p:stCondLst>
                            <p:childTnLst>
                              <p:par>
                                <p:cTn id="9" presetID="5" presetClass="entr" presetSubtype="5" fill="hold" grpId="0" nodeType="afterEffect">
                                  <p:stCondLst>
                                    <p:cond delay="0"/>
                                  </p:stCondLst>
                                  <p:childTnLst>
                                    <p:set>
                                      <p:cBhvr>
                                        <p:cTn id="10" dur="1" fill="hold">
                                          <p:stCondLst>
                                            <p:cond delay="0"/>
                                          </p:stCondLst>
                                        </p:cTn>
                                        <p:tgtEl>
                                          <p:spTgt spid="22531">
                                            <p:txEl>
                                              <p:pRg st="1" end="1"/>
                                            </p:txEl>
                                          </p:spTgt>
                                        </p:tgtEl>
                                        <p:attrNameLst>
                                          <p:attrName>style.visibility</p:attrName>
                                        </p:attrNameLst>
                                      </p:cBhvr>
                                      <p:to>
                                        <p:strVal val="visible"/>
                                      </p:to>
                                    </p:set>
                                    <p:animEffect transition="in" filter="checkerboard(down)">
                                      <p:cBhvr>
                                        <p:cTn id="11" dur="500"/>
                                        <p:tgtEl>
                                          <p:spTgt spid="22531">
                                            <p:txEl>
                                              <p:pRg st="1" end="1"/>
                                            </p:txEl>
                                          </p:spTgt>
                                        </p:tgtEl>
                                      </p:cBhvr>
                                    </p:animEffect>
                                  </p:childTnLst>
                                </p:cTn>
                              </p:par>
                            </p:childTnLst>
                          </p:cTn>
                        </p:par>
                        <p:par>
                          <p:cTn id="12" fill="hold" nodeType="afterGroup">
                            <p:stCondLst>
                              <p:cond delay="1000"/>
                            </p:stCondLst>
                            <p:childTnLst>
                              <p:par>
                                <p:cTn id="13" presetID="5" presetClass="entr" presetSubtype="5" fill="hold" grpId="0" nodeType="afterEffect">
                                  <p:stCondLst>
                                    <p:cond delay="0"/>
                                  </p:stCondLst>
                                  <p:childTnLst>
                                    <p:set>
                                      <p:cBhvr>
                                        <p:cTn id="14" dur="1" fill="hold">
                                          <p:stCondLst>
                                            <p:cond delay="0"/>
                                          </p:stCondLst>
                                        </p:cTn>
                                        <p:tgtEl>
                                          <p:spTgt spid="22531">
                                            <p:txEl>
                                              <p:pRg st="2" end="2"/>
                                            </p:txEl>
                                          </p:spTgt>
                                        </p:tgtEl>
                                        <p:attrNameLst>
                                          <p:attrName>style.visibility</p:attrName>
                                        </p:attrNameLst>
                                      </p:cBhvr>
                                      <p:to>
                                        <p:strVal val="visible"/>
                                      </p:to>
                                    </p:set>
                                    <p:animEffect transition="in" filter="checkerboard(down)">
                                      <p:cBhvr>
                                        <p:cTn id="15" dur="500"/>
                                        <p:tgtEl>
                                          <p:spTgt spid="22531">
                                            <p:txEl>
                                              <p:pRg st="2" end="2"/>
                                            </p:txEl>
                                          </p:spTgt>
                                        </p:tgtEl>
                                      </p:cBhvr>
                                    </p:animEffect>
                                  </p:childTnLst>
                                </p:cTn>
                              </p:par>
                            </p:childTnLst>
                          </p:cTn>
                        </p:par>
                        <p:par>
                          <p:cTn id="16" fill="hold" nodeType="afterGroup">
                            <p:stCondLst>
                              <p:cond delay="1500"/>
                            </p:stCondLst>
                            <p:childTnLst>
                              <p:par>
                                <p:cTn id="17" presetID="5" presetClass="entr" presetSubtype="5" fill="hold" grpId="0" nodeType="afterEffect">
                                  <p:stCondLst>
                                    <p:cond delay="0"/>
                                  </p:stCondLst>
                                  <p:childTnLst>
                                    <p:set>
                                      <p:cBhvr>
                                        <p:cTn id="18" dur="1" fill="hold">
                                          <p:stCondLst>
                                            <p:cond delay="0"/>
                                          </p:stCondLst>
                                        </p:cTn>
                                        <p:tgtEl>
                                          <p:spTgt spid="22531">
                                            <p:txEl>
                                              <p:pRg st="3" end="3"/>
                                            </p:txEl>
                                          </p:spTgt>
                                        </p:tgtEl>
                                        <p:attrNameLst>
                                          <p:attrName>style.visibility</p:attrName>
                                        </p:attrNameLst>
                                      </p:cBhvr>
                                      <p:to>
                                        <p:strVal val="visible"/>
                                      </p:to>
                                    </p:set>
                                    <p:animEffect transition="in" filter="checkerboard(down)">
                                      <p:cBhvr>
                                        <p:cTn id="19" dur="500"/>
                                        <p:tgtEl>
                                          <p:spTgt spid="22531">
                                            <p:txEl>
                                              <p:pRg st="3" end="3"/>
                                            </p:txEl>
                                          </p:spTgt>
                                        </p:tgtEl>
                                      </p:cBhvr>
                                    </p:animEffect>
                                  </p:childTnLst>
                                </p:cTn>
                              </p:par>
                            </p:childTnLst>
                          </p:cTn>
                        </p:par>
                        <p:par>
                          <p:cTn id="20" fill="hold" nodeType="afterGroup">
                            <p:stCondLst>
                              <p:cond delay="2000"/>
                            </p:stCondLst>
                            <p:childTnLst>
                              <p:par>
                                <p:cTn id="21" presetID="5" presetClass="entr" presetSubtype="5" fill="hold" grpId="0" nodeType="afterEffect">
                                  <p:stCondLst>
                                    <p:cond delay="0"/>
                                  </p:stCondLst>
                                  <p:childTnLst>
                                    <p:set>
                                      <p:cBhvr>
                                        <p:cTn id="22" dur="1" fill="hold">
                                          <p:stCondLst>
                                            <p:cond delay="0"/>
                                          </p:stCondLst>
                                        </p:cTn>
                                        <p:tgtEl>
                                          <p:spTgt spid="22531">
                                            <p:txEl>
                                              <p:pRg st="4" end="4"/>
                                            </p:txEl>
                                          </p:spTgt>
                                        </p:tgtEl>
                                        <p:attrNameLst>
                                          <p:attrName>style.visibility</p:attrName>
                                        </p:attrNameLst>
                                      </p:cBhvr>
                                      <p:to>
                                        <p:strVal val="visible"/>
                                      </p:to>
                                    </p:set>
                                    <p:animEffect transition="in" filter="checkerboard(down)">
                                      <p:cBhvr>
                                        <p:cTn id="23" dur="500"/>
                                        <p:tgtEl>
                                          <p:spTgt spid="22531">
                                            <p:txEl>
                                              <p:pRg st="4" end="4"/>
                                            </p:txEl>
                                          </p:spTgt>
                                        </p:tgtEl>
                                      </p:cBhvr>
                                    </p:animEffect>
                                  </p:childTnLst>
                                </p:cTn>
                              </p:par>
                            </p:childTnLst>
                          </p:cTn>
                        </p:par>
                        <p:par>
                          <p:cTn id="24" fill="hold" nodeType="afterGroup">
                            <p:stCondLst>
                              <p:cond delay="2500"/>
                            </p:stCondLst>
                            <p:childTnLst>
                              <p:par>
                                <p:cTn id="25" presetID="5" presetClass="entr" presetSubtype="5" fill="hold" grpId="0" nodeType="afterEffect">
                                  <p:stCondLst>
                                    <p:cond delay="0"/>
                                  </p:stCondLst>
                                  <p:childTnLst>
                                    <p:set>
                                      <p:cBhvr>
                                        <p:cTn id="26" dur="1" fill="hold">
                                          <p:stCondLst>
                                            <p:cond delay="0"/>
                                          </p:stCondLst>
                                        </p:cTn>
                                        <p:tgtEl>
                                          <p:spTgt spid="22531">
                                            <p:txEl>
                                              <p:pRg st="5" end="5"/>
                                            </p:txEl>
                                          </p:spTgt>
                                        </p:tgtEl>
                                        <p:attrNameLst>
                                          <p:attrName>style.visibility</p:attrName>
                                        </p:attrNameLst>
                                      </p:cBhvr>
                                      <p:to>
                                        <p:strVal val="visible"/>
                                      </p:to>
                                    </p:set>
                                    <p:animEffect transition="in" filter="checkerboard(down)">
                                      <p:cBhvr>
                                        <p:cTn id="27" dur="500"/>
                                        <p:tgtEl>
                                          <p:spTgt spid="22531">
                                            <p:txEl>
                                              <p:pRg st="5" end="5"/>
                                            </p:txEl>
                                          </p:spTgt>
                                        </p:tgtEl>
                                      </p:cBhvr>
                                    </p:animEffect>
                                  </p:childTnLst>
                                </p:cTn>
                              </p:par>
                            </p:childTnLst>
                          </p:cTn>
                        </p:par>
                        <p:par>
                          <p:cTn id="28" fill="hold" nodeType="afterGroup">
                            <p:stCondLst>
                              <p:cond delay="3000"/>
                            </p:stCondLst>
                            <p:childTnLst>
                              <p:par>
                                <p:cTn id="29" presetID="5" presetClass="entr" presetSubtype="5" fill="hold" grpId="0" nodeType="afterEffect">
                                  <p:stCondLst>
                                    <p:cond delay="0"/>
                                  </p:stCondLst>
                                  <p:childTnLst>
                                    <p:set>
                                      <p:cBhvr>
                                        <p:cTn id="30" dur="1" fill="hold">
                                          <p:stCondLst>
                                            <p:cond delay="0"/>
                                          </p:stCondLst>
                                        </p:cTn>
                                        <p:tgtEl>
                                          <p:spTgt spid="22531">
                                            <p:txEl>
                                              <p:pRg st="6" end="6"/>
                                            </p:txEl>
                                          </p:spTgt>
                                        </p:tgtEl>
                                        <p:attrNameLst>
                                          <p:attrName>style.visibility</p:attrName>
                                        </p:attrNameLst>
                                      </p:cBhvr>
                                      <p:to>
                                        <p:strVal val="visible"/>
                                      </p:to>
                                    </p:set>
                                    <p:animEffect transition="in" filter="checkerboard(down)">
                                      <p:cBhvr>
                                        <p:cTn id="31" dur="500"/>
                                        <p:tgtEl>
                                          <p:spTgt spid="22531">
                                            <p:txEl>
                                              <p:pRg st="6" end="6"/>
                                            </p:txEl>
                                          </p:spTgt>
                                        </p:tgtEl>
                                      </p:cBhvr>
                                    </p:animEffect>
                                  </p:childTnLst>
                                </p:cTn>
                              </p:par>
                            </p:childTnLst>
                          </p:cTn>
                        </p:par>
                        <p:par>
                          <p:cTn id="32" fill="hold" nodeType="afterGroup">
                            <p:stCondLst>
                              <p:cond delay="3500"/>
                            </p:stCondLst>
                            <p:childTnLst>
                              <p:par>
                                <p:cTn id="33" presetID="4" presetClass="entr" presetSubtype="16" fill="hold" nodeType="afterEffect">
                                  <p:stCondLst>
                                    <p:cond delay="0"/>
                                  </p:stCondLst>
                                  <p:childTnLst>
                                    <p:set>
                                      <p:cBhvr>
                                        <p:cTn id="34" dur="1" fill="hold">
                                          <p:stCondLst>
                                            <p:cond delay="0"/>
                                          </p:stCondLst>
                                        </p:cTn>
                                        <p:tgtEl>
                                          <p:spTgt spid="22532"/>
                                        </p:tgtEl>
                                        <p:attrNameLst>
                                          <p:attrName>style.visibility</p:attrName>
                                        </p:attrNameLst>
                                      </p:cBhvr>
                                      <p:to>
                                        <p:strVal val="visible"/>
                                      </p:to>
                                    </p:set>
                                    <p:animEffect transition="in" filter="box(in)">
                                      <p:cBhvr>
                                        <p:cTn id="35" dur="5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autoUpdateAnimBg="0" advAuto="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529390" y="838200"/>
            <a:ext cx="5799222" cy="5562600"/>
          </a:xfrm>
        </p:spPr>
        <p:txBody>
          <a:bodyPr/>
          <a:lstStyle/>
          <a:p>
            <a:pPr algn="just" eaLnBrk="1" hangingPunct="1">
              <a:buFontTx/>
              <a:buNone/>
            </a:pPr>
            <a:r>
              <a:rPr lang="en-US" altLang="en-US" dirty="0" smtClean="0">
                <a:solidFill>
                  <a:srgbClr val="0000FF"/>
                </a:solidFill>
                <a:cs typeface="Times New Roman" panose="02020603050405020304" pitchFamily="18" charset="0"/>
              </a:rPr>
              <a:t>  </a:t>
            </a:r>
            <a:r>
              <a:rPr lang="en-US" altLang="en-US" u="sng" dirty="0" smtClean="0">
                <a:solidFill>
                  <a:srgbClr val="0000FF"/>
                </a:solidFill>
                <a:cs typeface="Times New Roman" panose="02020603050405020304" pitchFamily="18" charset="0"/>
              </a:rPr>
              <a:t>Rugae:</a:t>
            </a:r>
            <a:endParaRPr lang="en-US" altLang="en-US" dirty="0" smtClean="0">
              <a:solidFill>
                <a:srgbClr val="0000FF"/>
              </a:solidFill>
              <a:cs typeface="Times New Roman" panose="02020603050405020304" pitchFamily="18" charset="0"/>
            </a:endParaRPr>
          </a:p>
          <a:p>
            <a:pPr algn="just" eaLnBrk="1" hangingPunct="1"/>
            <a:r>
              <a:rPr lang="en-US" altLang="en-US" dirty="0" smtClean="0">
                <a:solidFill>
                  <a:srgbClr val="0000FF"/>
                </a:solidFill>
                <a:latin typeface="AGaramond" pitchFamily="18" charset="0"/>
                <a:cs typeface="Times New Roman" panose="02020603050405020304" pitchFamily="18" charset="0"/>
              </a:rPr>
              <a:t>The irregular fibrous connective ridges located in the anterior third of the hard palate.</a:t>
            </a:r>
          </a:p>
          <a:p>
            <a:pPr algn="just" eaLnBrk="1" hangingPunct="1"/>
            <a:r>
              <a:rPr lang="en-US" altLang="en-US" dirty="0" smtClean="0">
                <a:solidFill>
                  <a:srgbClr val="0000FF"/>
                </a:solidFill>
                <a:latin typeface="AGaramond" pitchFamily="18" charset="0"/>
                <a:cs typeface="Times New Roman" panose="02020603050405020304" pitchFamily="18" charset="0"/>
              </a:rPr>
              <a:t> Rugae area is considered as </a:t>
            </a:r>
            <a:r>
              <a:rPr lang="en-US" altLang="en-US" b="1" i="1" dirty="0" smtClean="0">
                <a:solidFill>
                  <a:srgbClr val="0000FF"/>
                </a:solidFill>
                <a:latin typeface="AGaramond" pitchFamily="18" charset="0"/>
                <a:cs typeface="Times New Roman" panose="02020603050405020304" pitchFamily="18" charset="0"/>
              </a:rPr>
              <a:t>secondary stress bearing area</a:t>
            </a:r>
            <a:r>
              <a:rPr lang="en-US" altLang="en-US" b="1" i="1" dirty="0" smtClean="0">
                <a:solidFill>
                  <a:srgbClr val="0000FF"/>
                </a:solidFill>
                <a:cs typeface="Times New Roman" panose="02020603050405020304" pitchFamily="18" charset="0"/>
              </a:rPr>
              <a:t>.</a:t>
            </a:r>
            <a:endParaRPr lang="en-US" altLang="en-US" b="1" i="1" dirty="0" smtClean="0">
              <a:solidFill>
                <a:srgbClr val="0000FF"/>
              </a:solidFill>
            </a:endParaRPr>
          </a:p>
        </p:txBody>
      </p:sp>
      <p:graphicFrame>
        <p:nvGraphicFramePr>
          <p:cNvPr id="23556" name="Object 4"/>
          <p:cNvGraphicFramePr>
            <a:graphicFrameLocks noChangeAspect="1"/>
          </p:cNvGraphicFramePr>
          <p:nvPr>
            <p:extLst>
              <p:ext uri="{D42A27DB-BD31-4B8C-83A1-F6EECF244321}">
                <p14:modId xmlns:p14="http://schemas.microsoft.com/office/powerpoint/2010/main" val="2545779550"/>
              </p:ext>
            </p:extLst>
          </p:nvPr>
        </p:nvGraphicFramePr>
        <p:xfrm>
          <a:off x="6705601" y="563562"/>
          <a:ext cx="4820652" cy="2885931"/>
        </p:xfrm>
        <a:graphic>
          <a:graphicData uri="http://schemas.openxmlformats.org/presentationml/2006/ole">
            <mc:AlternateContent xmlns:mc="http://schemas.openxmlformats.org/markup-compatibility/2006">
              <mc:Choice xmlns:v="urn:schemas-microsoft-com:vml" Requires="v">
                <p:oleObj spid="_x0000_s21536" name="Photo Editor Photo" r:id="rId3" imgW="2676899" imgH="1685714" progId="MSPhotoEd.3">
                  <p:embed/>
                </p:oleObj>
              </mc:Choice>
              <mc:Fallback>
                <p:oleObj name="Photo Editor Photo" r:id="rId3" imgW="2676899" imgH="1685714" progId="MSPhotoEd.3">
                  <p:embed/>
                  <p:pic>
                    <p:nvPicPr>
                      <p:cNvPr id="2355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1" y="563562"/>
                        <a:ext cx="4820652" cy="2885931"/>
                      </a:xfrm>
                      <a:prstGeom prst="rect">
                        <a:avLst/>
                      </a:prstGeom>
                      <a:noFill/>
                      <a:ln>
                        <a:noFill/>
                      </a:ln>
                      <a:effectLst/>
                    </p:spPr>
                  </p:pic>
                </p:oleObj>
              </mc:Fallback>
            </mc:AlternateContent>
          </a:graphicData>
        </a:graphic>
      </p:graphicFrame>
      <p:graphicFrame>
        <p:nvGraphicFramePr>
          <p:cNvPr id="23557" name="Object 5"/>
          <p:cNvGraphicFramePr>
            <a:graphicFrameLocks noChangeAspect="1"/>
          </p:cNvGraphicFramePr>
          <p:nvPr>
            <p:extLst>
              <p:ext uri="{D42A27DB-BD31-4B8C-83A1-F6EECF244321}">
                <p14:modId xmlns:p14="http://schemas.microsoft.com/office/powerpoint/2010/main" val="1183214231"/>
              </p:ext>
            </p:extLst>
          </p:nvPr>
        </p:nvGraphicFramePr>
        <p:xfrm>
          <a:off x="6781799" y="3470276"/>
          <a:ext cx="4882083" cy="3050840"/>
        </p:xfrm>
        <a:graphic>
          <a:graphicData uri="http://schemas.openxmlformats.org/presentationml/2006/ole">
            <mc:AlternateContent xmlns:mc="http://schemas.openxmlformats.org/markup-compatibility/2006">
              <mc:Choice xmlns:v="urn:schemas-microsoft-com:vml" Requires="v">
                <p:oleObj spid="_x0000_s21537" name="Photo Editor Photo" r:id="rId5" imgW="4409524" imgH="3390476" progId="MSPhotoEd.3">
                  <p:embed/>
                </p:oleObj>
              </mc:Choice>
              <mc:Fallback>
                <p:oleObj name="Photo Editor Photo" r:id="rId5" imgW="4409524" imgH="3390476" progId="MSPhotoEd.3">
                  <p:embed/>
                  <p:pic>
                    <p:nvPicPr>
                      <p:cNvPr id="23557"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799" y="3470276"/>
                        <a:ext cx="4882083" cy="305084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687424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grpId="0" nodeType="after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blinds(vertical)">
                                      <p:cBhvr>
                                        <p:cTn id="7" dur="500"/>
                                        <p:tgtEl>
                                          <p:spTgt spid="23555">
                                            <p:txEl>
                                              <p:pRg st="0" end="0"/>
                                            </p:txEl>
                                          </p:spTgt>
                                        </p:tgtEl>
                                      </p:cBhvr>
                                    </p:animEffect>
                                  </p:childTnLst>
                                </p:cTn>
                              </p:par>
                            </p:childTnLst>
                          </p:cTn>
                        </p:par>
                        <p:par>
                          <p:cTn id="8" fill="hold" nodeType="afterGroup">
                            <p:stCondLst>
                              <p:cond delay="500"/>
                            </p:stCondLst>
                            <p:childTnLst>
                              <p:par>
                                <p:cTn id="9" presetID="3" presetClass="entr" presetSubtype="5" fill="hold" grpId="0" nodeType="afterEffect">
                                  <p:stCondLst>
                                    <p:cond delay="0"/>
                                  </p:stCondLst>
                                  <p:childTnLst>
                                    <p:set>
                                      <p:cBhvr>
                                        <p:cTn id="10" dur="1" fill="hold">
                                          <p:stCondLst>
                                            <p:cond delay="0"/>
                                          </p:stCondLst>
                                        </p:cTn>
                                        <p:tgtEl>
                                          <p:spTgt spid="23555">
                                            <p:txEl>
                                              <p:pRg st="1" end="1"/>
                                            </p:txEl>
                                          </p:spTgt>
                                        </p:tgtEl>
                                        <p:attrNameLst>
                                          <p:attrName>style.visibility</p:attrName>
                                        </p:attrNameLst>
                                      </p:cBhvr>
                                      <p:to>
                                        <p:strVal val="visible"/>
                                      </p:to>
                                    </p:set>
                                    <p:animEffect transition="in" filter="blinds(vertical)">
                                      <p:cBhvr>
                                        <p:cTn id="11" dur="500"/>
                                        <p:tgtEl>
                                          <p:spTgt spid="23555">
                                            <p:txEl>
                                              <p:pRg st="1" end="1"/>
                                            </p:txEl>
                                          </p:spTgt>
                                        </p:tgtEl>
                                      </p:cBhvr>
                                    </p:animEffect>
                                  </p:childTnLst>
                                </p:cTn>
                              </p:par>
                            </p:childTnLst>
                          </p:cTn>
                        </p:par>
                        <p:par>
                          <p:cTn id="12" fill="hold" nodeType="afterGroup">
                            <p:stCondLst>
                              <p:cond delay="1000"/>
                            </p:stCondLst>
                            <p:childTnLst>
                              <p:par>
                                <p:cTn id="13" presetID="3" presetClass="entr" presetSubtype="5" fill="hold" grpId="0" nodeType="afterEffect">
                                  <p:stCondLst>
                                    <p:cond delay="0"/>
                                  </p:stCondLst>
                                  <p:childTnLst>
                                    <p:set>
                                      <p:cBhvr>
                                        <p:cTn id="14" dur="1" fill="hold">
                                          <p:stCondLst>
                                            <p:cond delay="0"/>
                                          </p:stCondLst>
                                        </p:cTn>
                                        <p:tgtEl>
                                          <p:spTgt spid="23555">
                                            <p:txEl>
                                              <p:pRg st="2" end="2"/>
                                            </p:txEl>
                                          </p:spTgt>
                                        </p:tgtEl>
                                        <p:attrNameLst>
                                          <p:attrName>style.visibility</p:attrName>
                                        </p:attrNameLst>
                                      </p:cBhvr>
                                      <p:to>
                                        <p:strVal val="visible"/>
                                      </p:to>
                                    </p:set>
                                    <p:animEffect transition="in" filter="blinds(vertical)">
                                      <p:cBhvr>
                                        <p:cTn id="15" dur="500"/>
                                        <p:tgtEl>
                                          <p:spTgt spid="23555">
                                            <p:txEl>
                                              <p:pRg st="2" end="2"/>
                                            </p:txEl>
                                          </p:spTgt>
                                        </p:tgtEl>
                                      </p:cBhvr>
                                    </p:animEffect>
                                  </p:childTnLst>
                                </p:cTn>
                              </p:par>
                            </p:childTnLst>
                          </p:cTn>
                        </p:par>
                        <p:par>
                          <p:cTn id="16" fill="hold" nodeType="afterGroup">
                            <p:stCondLst>
                              <p:cond delay="1500"/>
                            </p:stCondLst>
                            <p:childTnLst>
                              <p:par>
                                <p:cTn id="17" presetID="4" presetClass="entr" presetSubtype="16" fill="hold" nodeType="afterEffect">
                                  <p:stCondLst>
                                    <p:cond delay="0"/>
                                  </p:stCondLst>
                                  <p:childTnLst>
                                    <p:set>
                                      <p:cBhvr>
                                        <p:cTn id="18" dur="1" fill="hold">
                                          <p:stCondLst>
                                            <p:cond delay="0"/>
                                          </p:stCondLst>
                                        </p:cTn>
                                        <p:tgtEl>
                                          <p:spTgt spid="23556"/>
                                        </p:tgtEl>
                                        <p:attrNameLst>
                                          <p:attrName>style.visibility</p:attrName>
                                        </p:attrNameLst>
                                      </p:cBhvr>
                                      <p:to>
                                        <p:strVal val="visible"/>
                                      </p:to>
                                    </p:set>
                                    <p:animEffect transition="in" filter="box(in)">
                                      <p:cBhvr>
                                        <p:cTn id="19" dur="500"/>
                                        <p:tgtEl>
                                          <p:spTgt spid="23556"/>
                                        </p:tgtEl>
                                      </p:cBhvr>
                                    </p:animEffect>
                                  </p:childTnLst>
                                </p:cTn>
                              </p:par>
                            </p:childTnLst>
                          </p:cTn>
                        </p:par>
                        <p:par>
                          <p:cTn id="20" fill="hold" nodeType="afterGroup">
                            <p:stCondLst>
                              <p:cond delay="2000"/>
                            </p:stCondLst>
                            <p:childTnLst>
                              <p:par>
                                <p:cTn id="21" presetID="4" presetClass="entr" presetSubtype="16" fill="hold" nodeType="afterEffect">
                                  <p:stCondLst>
                                    <p:cond delay="0"/>
                                  </p:stCondLst>
                                  <p:childTnLst>
                                    <p:set>
                                      <p:cBhvr>
                                        <p:cTn id="22" dur="1" fill="hold">
                                          <p:stCondLst>
                                            <p:cond delay="0"/>
                                          </p:stCondLst>
                                        </p:cTn>
                                        <p:tgtEl>
                                          <p:spTgt spid="23557"/>
                                        </p:tgtEl>
                                        <p:attrNameLst>
                                          <p:attrName>style.visibility</p:attrName>
                                        </p:attrNameLst>
                                      </p:cBhvr>
                                      <p:to>
                                        <p:strVal val="visible"/>
                                      </p:to>
                                    </p:set>
                                    <p:animEffect transition="in" filter="box(in)">
                                      <p:cBhvr>
                                        <p:cTn id="23" dur="500"/>
                                        <p:tgtEl>
                                          <p:spTgt spid="23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autoUpdateAnimBg="0" advAuto="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9" name="Rectangle 3"/>
          <p:cNvSpPr>
            <a:spLocks noGrp="1" noChangeArrowheads="1"/>
          </p:cNvSpPr>
          <p:nvPr>
            <p:ph type="body" idx="1"/>
          </p:nvPr>
        </p:nvSpPr>
        <p:spPr>
          <a:xfrm>
            <a:off x="385011" y="304800"/>
            <a:ext cx="6244389" cy="6248400"/>
          </a:xfrm>
        </p:spPr>
        <p:txBody>
          <a:bodyPr/>
          <a:lstStyle/>
          <a:p>
            <a:pPr algn="just" eaLnBrk="1" hangingPunct="1">
              <a:lnSpc>
                <a:spcPct val="90000"/>
              </a:lnSpc>
              <a:buFontTx/>
              <a:buNone/>
            </a:pPr>
            <a:r>
              <a:rPr lang="en-US" altLang="en-US" dirty="0">
                <a:solidFill>
                  <a:srgbClr val="0000FF"/>
                </a:solidFill>
                <a:cs typeface="Times New Roman" panose="02020603050405020304" pitchFamily="18" charset="0"/>
              </a:rPr>
              <a:t> </a:t>
            </a:r>
            <a:r>
              <a:rPr lang="en-US" altLang="en-US" b="1" u="sng" dirty="0">
                <a:solidFill>
                  <a:srgbClr val="0000FF"/>
                </a:solidFill>
                <a:cs typeface="Times New Roman" panose="02020603050405020304" pitchFamily="18" charset="0"/>
              </a:rPr>
              <a:t>Incisive papilla:</a:t>
            </a:r>
            <a:endParaRPr lang="en-US" altLang="en-US" b="1" dirty="0">
              <a:solidFill>
                <a:srgbClr val="0000FF"/>
              </a:solidFill>
              <a:cs typeface="Times New Roman" panose="02020603050405020304" pitchFamily="18" charset="0"/>
            </a:endParaRPr>
          </a:p>
          <a:p>
            <a:pPr algn="just" eaLnBrk="1" hangingPunct="1">
              <a:lnSpc>
                <a:spcPct val="90000"/>
              </a:lnSpc>
            </a:pPr>
            <a:r>
              <a:rPr lang="en-US" altLang="en-US" dirty="0">
                <a:solidFill>
                  <a:srgbClr val="0000FF"/>
                </a:solidFill>
                <a:latin typeface="AGaramond" pitchFamily="18" charset="0"/>
                <a:cs typeface="Times New Roman" panose="02020603050405020304" pitchFamily="18" charset="0"/>
              </a:rPr>
              <a:t>The elevation of soft tissue covering the foramen of the incisive or nasopalatine canal.</a:t>
            </a:r>
          </a:p>
          <a:p>
            <a:pPr algn="just" eaLnBrk="1" hangingPunct="1">
              <a:lnSpc>
                <a:spcPct val="90000"/>
              </a:lnSpc>
            </a:pPr>
            <a:r>
              <a:rPr lang="en-US" altLang="en-US" dirty="0">
                <a:solidFill>
                  <a:srgbClr val="0000FF"/>
                </a:solidFill>
                <a:latin typeface="AGaramond" pitchFamily="18" charset="0"/>
                <a:cs typeface="Times New Roman" panose="02020603050405020304" pitchFamily="18" charset="0"/>
              </a:rPr>
              <a:t>It is located between the two central incisors on palatal side.</a:t>
            </a:r>
          </a:p>
          <a:p>
            <a:pPr algn="just" eaLnBrk="1" hangingPunct="1">
              <a:lnSpc>
                <a:spcPct val="90000"/>
              </a:lnSpc>
            </a:pPr>
            <a:r>
              <a:rPr lang="en-US" altLang="en-US" dirty="0">
                <a:solidFill>
                  <a:srgbClr val="0000FF"/>
                </a:solidFill>
                <a:latin typeface="AGaramond" pitchFamily="18" charset="0"/>
                <a:cs typeface="Times New Roman" panose="02020603050405020304" pitchFamily="18" charset="0"/>
              </a:rPr>
              <a:t>In the edentulous mouth it may be on the crest of the residual ridge.</a:t>
            </a:r>
          </a:p>
          <a:p>
            <a:pPr algn="just" eaLnBrk="1" hangingPunct="1">
              <a:lnSpc>
                <a:spcPct val="90000"/>
              </a:lnSpc>
            </a:pPr>
            <a:r>
              <a:rPr lang="en-US" altLang="en-US" dirty="0">
                <a:solidFill>
                  <a:srgbClr val="0000FF"/>
                </a:solidFill>
                <a:latin typeface="AGaramond" pitchFamily="18" charset="0"/>
                <a:cs typeface="Times New Roman" panose="02020603050405020304" pitchFamily="18" charset="0"/>
              </a:rPr>
              <a:t>It will often require relief in the finished denture.</a:t>
            </a:r>
          </a:p>
          <a:p>
            <a:pPr algn="just" eaLnBrk="1" hangingPunct="1">
              <a:lnSpc>
                <a:spcPct val="90000"/>
              </a:lnSpc>
            </a:pPr>
            <a:r>
              <a:rPr lang="en-US" altLang="en-US" dirty="0">
                <a:solidFill>
                  <a:srgbClr val="0000FF"/>
                </a:solidFill>
                <a:latin typeface="AGaramond" pitchFamily="18" charset="0"/>
                <a:cs typeface="Times New Roman" panose="02020603050405020304" pitchFamily="18" charset="0"/>
              </a:rPr>
              <a:t>Its position indicates amount of bone loss.</a:t>
            </a:r>
            <a:endParaRPr lang="en-US" altLang="en-US" dirty="0">
              <a:solidFill>
                <a:srgbClr val="0000FF"/>
              </a:solidFill>
              <a:latin typeface="AGaramond" pitchFamily="18" charset="0"/>
            </a:endParaRPr>
          </a:p>
        </p:txBody>
      </p:sp>
      <p:graphicFrame>
        <p:nvGraphicFramePr>
          <p:cNvPr id="24580" name="Object 4"/>
          <p:cNvGraphicFramePr>
            <a:graphicFrameLocks noChangeAspect="1"/>
          </p:cNvGraphicFramePr>
          <p:nvPr>
            <p:extLst>
              <p:ext uri="{D42A27DB-BD31-4B8C-83A1-F6EECF244321}">
                <p14:modId xmlns:p14="http://schemas.microsoft.com/office/powerpoint/2010/main" val="1433494385"/>
              </p:ext>
            </p:extLst>
          </p:nvPr>
        </p:nvGraphicFramePr>
        <p:xfrm>
          <a:off x="7090612" y="467310"/>
          <a:ext cx="4555957" cy="2870768"/>
        </p:xfrm>
        <a:graphic>
          <a:graphicData uri="http://schemas.openxmlformats.org/presentationml/2006/ole">
            <mc:AlternateContent xmlns:mc="http://schemas.openxmlformats.org/markup-compatibility/2006">
              <mc:Choice xmlns:v="urn:schemas-microsoft-com:vml" Requires="v">
                <p:oleObj spid="_x0000_s22560" name="Photo Editor Photo" r:id="rId3" imgW="2676899" imgH="1685714" progId="MSPhotoEd.3">
                  <p:embed/>
                </p:oleObj>
              </mc:Choice>
              <mc:Fallback>
                <p:oleObj name="Photo Editor Photo" r:id="rId3" imgW="2676899" imgH="1685714" progId="MSPhotoEd.3">
                  <p:embed/>
                  <p:pic>
                    <p:nvPicPr>
                      <p:cNvPr id="2458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612" y="467310"/>
                        <a:ext cx="4555957" cy="2870768"/>
                      </a:xfrm>
                      <a:prstGeom prst="rect">
                        <a:avLst/>
                      </a:prstGeom>
                      <a:noFill/>
                      <a:ln>
                        <a:noFill/>
                      </a:ln>
                      <a:effectLst/>
                    </p:spPr>
                  </p:pic>
                </p:oleObj>
              </mc:Fallback>
            </mc:AlternateContent>
          </a:graphicData>
        </a:graphic>
      </p:graphicFrame>
      <p:graphicFrame>
        <p:nvGraphicFramePr>
          <p:cNvPr id="24581" name="Object 5"/>
          <p:cNvGraphicFramePr>
            <a:graphicFrameLocks noChangeAspect="1"/>
          </p:cNvGraphicFramePr>
          <p:nvPr>
            <p:extLst>
              <p:ext uri="{D42A27DB-BD31-4B8C-83A1-F6EECF244321}">
                <p14:modId xmlns:p14="http://schemas.microsoft.com/office/powerpoint/2010/main" val="259699517"/>
              </p:ext>
            </p:extLst>
          </p:nvPr>
        </p:nvGraphicFramePr>
        <p:xfrm>
          <a:off x="7335251" y="3560843"/>
          <a:ext cx="4287253" cy="3297157"/>
        </p:xfrm>
        <a:graphic>
          <a:graphicData uri="http://schemas.openxmlformats.org/presentationml/2006/ole">
            <mc:AlternateContent xmlns:mc="http://schemas.openxmlformats.org/markup-compatibility/2006">
              <mc:Choice xmlns:v="urn:schemas-microsoft-com:vml" Requires="v">
                <p:oleObj spid="_x0000_s22561" name="Photo Editor Photo" r:id="rId5" imgW="4409524" imgH="3390476" progId="MSPhotoEd.3">
                  <p:embed/>
                </p:oleObj>
              </mc:Choice>
              <mc:Fallback>
                <p:oleObj name="Photo Editor Photo" r:id="rId5" imgW="4409524" imgH="3390476" progId="MSPhotoEd.3">
                  <p:embed/>
                  <p:pic>
                    <p:nvPicPr>
                      <p:cNvPr id="24581"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5251" y="3560843"/>
                        <a:ext cx="4287253" cy="329715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583173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slide(fromRight)">
                                      <p:cBhvr>
                                        <p:cTn id="7" dur="500"/>
                                        <p:tgtEl>
                                          <p:spTgt spid="24579">
                                            <p:txEl>
                                              <p:pRg st="0" end="0"/>
                                            </p:txEl>
                                          </p:spTgt>
                                        </p:tgtEl>
                                      </p:cBhvr>
                                    </p:animEffect>
                                  </p:childTnLst>
                                </p:cTn>
                              </p:par>
                            </p:childTnLst>
                          </p:cTn>
                        </p:par>
                        <p:par>
                          <p:cTn id="8" fill="hold" nodeType="afterGroup">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animEffect transition="in" filter="slide(fromRight)">
                                      <p:cBhvr>
                                        <p:cTn id="11" dur="500"/>
                                        <p:tgtEl>
                                          <p:spTgt spid="24579">
                                            <p:txEl>
                                              <p:pRg st="1" end="1"/>
                                            </p:txEl>
                                          </p:spTgt>
                                        </p:tgtEl>
                                      </p:cBhvr>
                                    </p:animEffect>
                                  </p:childTnLst>
                                </p:cTn>
                              </p:par>
                            </p:childTnLst>
                          </p:cTn>
                        </p:par>
                        <p:par>
                          <p:cTn id="12" fill="hold" nodeType="afterGroup">
                            <p:stCondLst>
                              <p:cond delay="1000"/>
                            </p:stCondLst>
                            <p:childTnLst>
                              <p:par>
                                <p:cTn id="13" presetID="12" presetClass="entr" presetSubtype="2" fill="hold" grpId="0" nodeType="afterEffect">
                                  <p:stCondLst>
                                    <p:cond delay="0"/>
                                  </p:stCondLst>
                                  <p:childTnLst>
                                    <p:set>
                                      <p:cBhvr>
                                        <p:cTn id="14" dur="1" fill="hold">
                                          <p:stCondLst>
                                            <p:cond delay="0"/>
                                          </p:stCondLst>
                                        </p:cTn>
                                        <p:tgtEl>
                                          <p:spTgt spid="24579">
                                            <p:txEl>
                                              <p:pRg st="2" end="2"/>
                                            </p:txEl>
                                          </p:spTgt>
                                        </p:tgtEl>
                                        <p:attrNameLst>
                                          <p:attrName>style.visibility</p:attrName>
                                        </p:attrNameLst>
                                      </p:cBhvr>
                                      <p:to>
                                        <p:strVal val="visible"/>
                                      </p:to>
                                    </p:set>
                                    <p:animEffect transition="in" filter="slide(fromRight)">
                                      <p:cBhvr>
                                        <p:cTn id="15" dur="500"/>
                                        <p:tgtEl>
                                          <p:spTgt spid="24579">
                                            <p:txEl>
                                              <p:pRg st="2" end="2"/>
                                            </p:txEl>
                                          </p:spTgt>
                                        </p:tgtEl>
                                      </p:cBhvr>
                                    </p:animEffect>
                                  </p:childTnLst>
                                </p:cTn>
                              </p:par>
                            </p:childTnLst>
                          </p:cTn>
                        </p:par>
                        <p:par>
                          <p:cTn id="16" fill="hold" nodeType="afterGroup">
                            <p:stCondLst>
                              <p:cond delay="1500"/>
                            </p:stCondLst>
                            <p:childTnLst>
                              <p:par>
                                <p:cTn id="17" presetID="12" presetClass="entr" presetSubtype="2" fill="hold" grpId="0" nodeType="afterEffect">
                                  <p:stCondLst>
                                    <p:cond delay="0"/>
                                  </p:stCondLst>
                                  <p:childTnLst>
                                    <p:set>
                                      <p:cBhvr>
                                        <p:cTn id="18" dur="1" fill="hold">
                                          <p:stCondLst>
                                            <p:cond delay="0"/>
                                          </p:stCondLst>
                                        </p:cTn>
                                        <p:tgtEl>
                                          <p:spTgt spid="24579">
                                            <p:txEl>
                                              <p:pRg st="3" end="3"/>
                                            </p:txEl>
                                          </p:spTgt>
                                        </p:tgtEl>
                                        <p:attrNameLst>
                                          <p:attrName>style.visibility</p:attrName>
                                        </p:attrNameLst>
                                      </p:cBhvr>
                                      <p:to>
                                        <p:strVal val="visible"/>
                                      </p:to>
                                    </p:set>
                                    <p:animEffect transition="in" filter="slide(fromRight)">
                                      <p:cBhvr>
                                        <p:cTn id="19" dur="500"/>
                                        <p:tgtEl>
                                          <p:spTgt spid="24579">
                                            <p:txEl>
                                              <p:pRg st="3" end="3"/>
                                            </p:txEl>
                                          </p:spTgt>
                                        </p:tgtEl>
                                      </p:cBhvr>
                                    </p:animEffect>
                                  </p:childTnLst>
                                </p:cTn>
                              </p:par>
                            </p:childTnLst>
                          </p:cTn>
                        </p:par>
                        <p:par>
                          <p:cTn id="20" fill="hold" nodeType="afterGroup">
                            <p:stCondLst>
                              <p:cond delay="2000"/>
                            </p:stCondLst>
                            <p:childTnLst>
                              <p:par>
                                <p:cTn id="21" presetID="12" presetClass="entr" presetSubtype="2" fill="hold" grpId="0" nodeType="afterEffect">
                                  <p:stCondLst>
                                    <p:cond delay="0"/>
                                  </p:stCondLst>
                                  <p:childTnLst>
                                    <p:set>
                                      <p:cBhvr>
                                        <p:cTn id="22" dur="1" fill="hold">
                                          <p:stCondLst>
                                            <p:cond delay="0"/>
                                          </p:stCondLst>
                                        </p:cTn>
                                        <p:tgtEl>
                                          <p:spTgt spid="24579">
                                            <p:txEl>
                                              <p:pRg st="4" end="4"/>
                                            </p:txEl>
                                          </p:spTgt>
                                        </p:tgtEl>
                                        <p:attrNameLst>
                                          <p:attrName>style.visibility</p:attrName>
                                        </p:attrNameLst>
                                      </p:cBhvr>
                                      <p:to>
                                        <p:strVal val="visible"/>
                                      </p:to>
                                    </p:set>
                                    <p:animEffect transition="in" filter="slide(fromRight)">
                                      <p:cBhvr>
                                        <p:cTn id="23" dur="500"/>
                                        <p:tgtEl>
                                          <p:spTgt spid="24579">
                                            <p:txEl>
                                              <p:pRg st="4" end="4"/>
                                            </p:txEl>
                                          </p:spTgt>
                                        </p:tgtEl>
                                      </p:cBhvr>
                                    </p:animEffect>
                                  </p:childTnLst>
                                </p:cTn>
                              </p:par>
                            </p:childTnLst>
                          </p:cTn>
                        </p:par>
                        <p:par>
                          <p:cTn id="24" fill="hold" nodeType="afterGroup">
                            <p:stCondLst>
                              <p:cond delay="2500"/>
                            </p:stCondLst>
                            <p:childTnLst>
                              <p:par>
                                <p:cTn id="25" presetID="12" presetClass="entr" presetSubtype="2" fill="hold" grpId="0" nodeType="afterEffect">
                                  <p:stCondLst>
                                    <p:cond delay="0"/>
                                  </p:stCondLst>
                                  <p:childTnLst>
                                    <p:set>
                                      <p:cBhvr>
                                        <p:cTn id="26" dur="1" fill="hold">
                                          <p:stCondLst>
                                            <p:cond delay="0"/>
                                          </p:stCondLst>
                                        </p:cTn>
                                        <p:tgtEl>
                                          <p:spTgt spid="24579">
                                            <p:txEl>
                                              <p:pRg st="5" end="5"/>
                                            </p:txEl>
                                          </p:spTgt>
                                        </p:tgtEl>
                                        <p:attrNameLst>
                                          <p:attrName>style.visibility</p:attrName>
                                        </p:attrNameLst>
                                      </p:cBhvr>
                                      <p:to>
                                        <p:strVal val="visible"/>
                                      </p:to>
                                    </p:set>
                                    <p:animEffect transition="in" filter="slide(fromRight)">
                                      <p:cBhvr>
                                        <p:cTn id="27" dur="500"/>
                                        <p:tgtEl>
                                          <p:spTgt spid="24579">
                                            <p:txEl>
                                              <p:pRg st="5" end="5"/>
                                            </p:txEl>
                                          </p:spTgt>
                                        </p:tgtEl>
                                      </p:cBhvr>
                                    </p:animEffect>
                                  </p:childTnLst>
                                </p:cTn>
                              </p:par>
                            </p:childTnLst>
                          </p:cTn>
                        </p:par>
                        <p:par>
                          <p:cTn id="28" fill="hold" nodeType="afterGroup">
                            <p:stCondLst>
                              <p:cond delay="3000"/>
                            </p:stCondLst>
                            <p:childTnLst>
                              <p:par>
                                <p:cTn id="29" presetID="4" presetClass="entr" presetSubtype="32" fill="hold" nodeType="afterEffect">
                                  <p:stCondLst>
                                    <p:cond delay="0"/>
                                  </p:stCondLst>
                                  <p:childTnLst>
                                    <p:set>
                                      <p:cBhvr>
                                        <p:cTn id="30" dur="1" fill="hold">
                                          <p:stCondLst>
                                            <p:cond delay="0"/>
                                          </p:stCondLst>
                                        </p:cTn>
                                        <p:tgtEl>
                                          <p:spTgt spid="24580"/>
                                        </p:tgtEl>
                                        <p:attrNameLst>
                                          <p:attrName>style.visibility</p:attrName>
                                        </p:attrNameLst>
                                      </p:cBhvr>
                                      <p:to>
                                        <p:strVal val="visible"/>
                                      </p:to>
                                    </p:set>
                                    <p:animEffect transition="in" filter="box(out)">
                                      <p:cBhvr>
                                        <p:cTn id="31" dur="500"/>
                                        <p:tgtEl>
                                          <p:spTgt spid="24580"/>
                                        </p:tgtEl>
                                      </p:cBhvr>
                                    </p:animEffect>
                                  </p:childTnLst>
                                </p:cTn>
                              </p:par>
                            </p:childTnLst>
                          </p:cTn>
                        </p:par>
                        <p:par>
                          <p:cTn id="32" fill="hold" nodeType="afterGroup">
                            <p:stCondLst>
                              <p:cond delay="3500"/>
                            </p:stCondLst>
                            <p:childTnLst>
                              <p:par>
                                <p:cTn id="33" presetID="4" presetClass="entr" presetSubtype="16" fill="hold" nodeType="afterEffect">
                                  <p:stCondLst>
                                    <p:cond delay="0"/>
                                  </p:stCondLst>
                                  <p:childTnLst>
                                    <p:set>
                                      <p:cBhvr>
                                        <p:cTn id="34" dur="1" fill="hold">
                                          <p:stCondLst>
                                            <p:cond delay="0"/>
                                          </p:stCondLst>
                                        </p:cTn>
                                        <p:tgtEl>
                                          <p:spTgt spid="24581"/>
                                        </p:tgtEl>
                                        <p:attrNameLst>
                                          <p:attrName>style.visibility</p:attrName>
                                        </p:attrNameLst>
                                      </p:cBhvr>
                                      <p:to>
                                        <p:strVal val="visible"/>
                                      </p:to>
                                    </p:set>
                                    <p:animEffect transition="in" filter="box(in)">
                                      <p:cBhvr>
                                        <p:cTn id="35" dur="5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autoUpdateAnimBg="0" advAuto="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3" name="Rectangle 3"/>
          <p:cNvSpPr>
            <a:spLocks noGrp="1" noChangeArrowheads="1"/>
          </p:cNvSpPr>
          <p:nvPr>
            <p:ph type="body" idx="1"/>
          </p:nvPr>
        </p:nvSpPr>
        <p:spPr>
          <a:xfrm>
            <a:off x="336884" y="192505"/>
            <a:ext cx="6112042" cy="6400800"/>
          </a:xfrm>
        </p:spPr>
        <p:txBody>
          <a:bodyPr>
            <a:normAutofit/>
          </a:bodyPr>
          <a:lstStyle/>
          <a:p>
            <a:pPr algn="just" eaLnBrk="1" hangingPunct="1">
              <a:lnSpc>
                <a:spcPct val="90000"/>
              </a:lnSpc>
              <a:buFontTx/>
              <a:buNone/>
            </a:pPr>
            <a:r>
              <a:rPr lang="en-US" altLang="en-US" b="1" dirty="0" smtClean="0">
                <a:solidFill>
                  <a:srgbClr val="0000FF"/>
                </a:solidFill>
                <a:cs typeface="Times New Roman" panose="02020603050405020304" pitchFamily="18" charset="0"/>
              </a:rPr>
              <a:t>  </a:t>
            </a:r>
            <a:r>
              <a:rPr lang="en-US" altLang="en-US" b="1" u="sng" dirty="0" smtClean="0">
                <a:solidFill>
                  <a:srgbClr val="0000FF"/>
                </a:solidFill>
                <a:cs typeface="Times New Roman" panose="02020603050405020304" pitchFamily="18" charset="0"/>
              </a:rPr>
              <a:t>Residual ridge:</a:t>
            </a:r>
            <a:endParaRPr lang="en-US" altLang="en-US" dirty="0" smtClean="0">
              <a:solidFill>
                <a:srgbClr val="0000FF"/>
              </a:solidFill>
              <a:cs typeface="Times New Roman" panose="02020603050405020304" pitchFamily="18" charset="0"/>
            </a:endParaRPr>
          </a:p>
          <a:p>
            <a:pPr algn="just" eaLnBrk="1" hangingPunct="1">
              <a:lnSpc>
                <a:spcPct val="90000"/>
              </a:lnSpc>
            </a:pPr>
            <a:r>
              <a:rPr lang="en-US" altLang="en-US" dirty="0" smtClean="0">
                <a:solidFill>
                  <a:srgbClr val="0000FF"/>
                </a:solidFill>
                <a:latin typeface="AGaramond" pitchFamily="18" charset="0"/>
                <a:cs typeface="Times New Roman" panose="02020603050405020304" pitchFamily="18" charset="0"/>
              </a:rPr>
              <a:t>The portion of the alveolar process and its soft tissue covering that remains after removal of teeth.</a:t>
            </a:r>
          </a:p>
          <a:p>
            <a:pPr algn="just" eaLnBrk="1" hangingPunct="1">
              <a:lnSpc>
                <a:spcPct val="90000"/>
              </a:lnSpc>
            </a:pPr>
            <a:r>
              <a:rPr lang="en-US" altLang="en-US" dirty="0" smtClean="0">
                <a:solidFill>
                  <a:srgbClr val="0000FF"/>
                </a:solidFill>
                <a:latin typeface="AGaramond" pitchFamily="18" charset="0"/>
                <a:cs typeface="Times New Roman" panose="02020603050405020304" pitchFamily="18" charset="0"/>
              </a:rPr>
              <a:t> The crest of the residual alveolar ridge is </a:t>
            </a:r>
            <a:r>
              <a:rPr lang="en-US" altLang="en-US" b="1" i="1" dirty="0" smtClean="0">
                <a:solidFill>
                  <a:srgbClr val="0000FF"/>
                </a:solidFill>
                <a:latin typeface="AGaramond" pitchFamily="18" charset="0"/>
                <a:cs typeface="Times New Roman" panose="02020603050405020304" pitchFamily="18" charset="0"/>
              </a:rPr>
              <a:t>primary stress bearing area. </a:t>
            </a:r>
          </a:p>
          <a:p>
            <a:pPr algn="just"/>
            <a:r>
              <a:rPr lang="en-US" altLang="en-US" dirty="0">
                <a:solidFill>
                  <a:srgbClr val="0000FF"/>
                </a:solidFill>
                <a:latin typeface="AGaramond" pitchFamily="18" charset="0"/>
                <a:cs typeface="Times New Roman" panose="02020603050405020304" pitchFamily="18" charset="0"/>
              </a:rPr>
              <a:t>It is the area most tolerant to resisting denture movement and resulting irritation. </a:t>
            </a:r>
          </a:p>
          <a:p>
            <a:pPr algn="just"/>
            <a:r>
              <a:rPr lang="en-US" altLang="en-US" dirty="0">
                <a:solidFill>
                  <a:srgbClr val="0000FF"/>
                </a:solidFill>
                <a:latin typeface="AGaramond" pitchFamily="18" charset="0"/>
                <a:cs typeface="Times New Roman" panose="02020603050405020304" pitchFamily="18" charset="0"/>
              </a:rPr>
              <a:t>It is covered by a </a:t>
            </a:r>
            <a:r>
              <a:rPr lang="en-US" altLang="en-US" dirty="0" err="1">
                <a:solidFill>
                  <a:srgbClr val="0000FF"/>
                </a:solidFill>
                <a:latin typeface="AGaramond" pitchFamily="18" charset="0"/>
                <a:cs typeface="Times New Roman" panose="02020603050405020304" pitchFamily="18" charset="0"/>
              </a:rPr>
              <a:t>cornified</a:t>
            </a:r>
            <a:r>
              <a:rPr lang="en-US" altLang="en-US" dirty="0">
                <a:solidFill>
                  <a:srgbClr val="0000FF"/>
                </a:solidFill>
                <a:latin typeface="AGaramond" pitchFamily="18" charset="0"/>
                <a:cs typeface="Times New Roman" panose="02020603050405020304" pitchFamily="18" charset="0"/>
              </a:rPr>
              <a:t> stratified squamous epithelium over a dense collagenous submucosa and attached firmly to the underlying bone</a:t>
            </a:r>
            <a:r>
              <a:rPr lang="en-US" altLang="en-US" dirty="0">
                <a:solidFill>
                  <a:srgbClr val="0000FF"/>
                </a:solidFill>
                <a:cs typeface="Times New Roman" panose="02020603050405020304" pitchFamily="18" charset="0"/>
              </a:rPr>
              <a:t>.</a:t>
            </a:r>
            <a:r>
              <a:rPr lang="en-US" altLang="en-US" dirty="0">
                <a:solidFill>
                  <a:srgbClr val="0000FF"/>
                </a:solidFill>
              </a:rPr>
              <a:t> </a:t>
            </a:r>
            <a:endParaRPr lang="en-US" altLang="en-US" dirty="0"/>
          </a:p>
        </p:txBody>
      </p:sp>
      <p:graphicFrame>
        <p:nvGraphicFramePr>
          <p:cNvPr id="25604" name="Object 4"/>
          <p:cNvGraphicFramePr>
            <a:graphicFrameLocks noChangeAspect="1"/>
          </p:cNvGraphicFramePr>
          <p:nvPr>
            <p:extLst>
              <p:ext uri="{D42A27DB-BD31-4B8C-83A1-F6EECF244321}">
                <p14:modId xmlns:p14="http://schemas.microsoft.com/office/powerpoint/2010/main" val="3876442765"/>
              </p:ext>
            </p:extLst>
          </p:nvPr>
        </p:nvGraphicFramePr>
        <p:xfrm>
          <a:off x="6705601" y="563563"/>
          <a:ext cx="4989094" cy="3143694"/>
        </p:xfrm>
        <a:graphic>
          <a:graphicData uri="http://schemas.openxmlformats.org/presentationml/2006/ole">
            <mc:AlternateContent xmlns:mc="http://schemas.openxmlformats.org/markup-compatibility/2006">
              <mc:Choice xmlns:v="urn:schemas-microsoft-com:vml" Requires="v">
                <p:oleObj spid="_x0000_s23584" name="Photo Editor Photo" r:id="rId3" imgW="2676899" imgH="1685714" progId="MSPhotoEd.3">
                  <p:embed/>
                </p:oleObj>
              </mc:Choice>
              <mc:Fallback>
                <p:oleObj name="Photo Editor Photo" r:id="rId3" imgW="2676899" imgH="1685714" progId="MSPhotoEd.3">
                  <p:embed/>
                  <p:pic>
                    <p:nvPicPr>
                      <p:cNvPr id="2560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1" y="563563"/>
                        <a:ext cx="4989094" cy="3143694"/>
                      </a:xfrm>
                      <a:prstGeom prst="rect">
                        <a:avLst/>
                      </a:prstGeom>
                      <a:noFill/>
                      <a:ln>
                        <a:noFill/>
                      </a:ln>
                      <a:effectLst/>
                    </p:spPr>
                  </p:pic>
                </p:oleObj>
              </mc:Fallback>
            </mc:AlternateContent>
          </a:graphicData>
        </a:graphic>
      </p:graphicFrame>
      <p:graphicFrame>
        <p:nvGraphicFramePr>
          <p:cNvPr id="25605" name="Object 5"/>
          <p:cNvGraphicFramePr>
            <a:graphicFrameLocks noChangeAspect="1"/>
          </p:cNvGraphicFramePr>
          <p:nvPr>
            <p:extLst>
              <p:ext uri="{D42A27DB-BD31-4B8C-83A1-F6EECF244321}">
                <p14:modId xmlns:p14="http://schemas.microsoft.com/office/powerpoint/2010/main" val="4259685148"/>
              </p:ext>
            </p:extLst>
          </p:nvPr>
        </p:nvGraphicFramePr>
        <p:xfrm>
          <a:off x="7648074" y="3717993"/>
          <a:ext cx="3757863" cy="2890023"/>
        </p:xfrm>
        <a:graphic>
          <a:graphicData uri="http://schemas.openxmlformats.org/presentationml/2006/ole">
            <mc:AlternateContent xmlns:mc="http://schemas.openxmlformats.org/markup-compatibility/2006">
              <mc:Choice xmlns:v="urn:schemas-microsoft-com:vml" Requires="v">
                <p:oleObj spid="_x0000_s23585" name="Photo Editor Photo" r:id="rId5" imgW="4409524" imgH="3390476" progId="MSPhotoEd.3">
                  <p:embed/>
                </p:oleObj>
              </mc:Choice>
              <mc:Fallback>
                <p:oleObj name="Photo Editor Photo" r:id="rId5" imgW="4409524" imgH="3390476" progId="MSPhotoEd.3">
                  <p:embed/>
                  <p:pic>
                    <p:nvPicPr>
                      <p:cNvPr id="25605"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48074" y="3717993"/>
                        <a:ext cx="3757863" cy="289002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254716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wipe(right)">
                                      <p:cBhvr>
                                        <p:cTn id="7" dur="500"/>
                                        <p:tgtEl>
                                          <p:spTgt spid="25603">
                                            <p:txEl>
                                              <p:pRg st="0" end="0"/>
                                            </p:txEl>
                                          </p:spTgt>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5603">
                                            <p:txEl>
                                              <p:pRg st="1" end="1"/>
                                            </p:txEl>
                                          </p:spTgt>
                                        </p:tgtEl>
                                        <p:attrNameLst>
                                          <p:attrName>style.visibility</p:attrName>
                                        </p:attrNameLst>
                                      </p:cBhvr>
                                      <p:to>
                                        <p:strVal val="visible"/>
                                      </p:to>
                                    </p:set>
                                    <p:animEffect transition="in" filter="wipe(right)">
                                      <p:cBhvr>
                                        <p:cTn id="11" dur="500"/>
                                        <p:tgtEl>
                                          <p:spTgt spid="25603">
                                            <p:txEl>
                                              <p:pRg st="1" end="1"/>
                                            </p:txEl>
                                          </p:spTgt>
                                        </p:tgtEl>
                                      </p:cBhvr>
                                    </p:animEffect>
                                  </p:childTnLst>
                                </p:cTn>
                              </p:par>
                            </p:childTnLst>
                          </p:cTn>
                        </p:par>
                        <p:par>
                          <p:cTn id="12" fill="hold" nodeType="afterGroup">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25603">
                                            <p:txEl>
                                              <p:pRg st="2" end="2"/>
                                            </p:txEl>
                                          </p:spTgt>
                                        </p:tgtEl>
                                        <p:attrNameLst>
                                          <p:attrName>style.visibility</p:attrName>
                                        </p:attrNameLst>
                                      </p:cBhvr>
                                      <p:to>
                                        <p:strVal val="visible"/>
                                      </p:to>
                                    </p:set>
                                    <p:animEffect transition="in" filter="wipe(right)">
                                      <p:cBhvr>
                                        <p:cTn id="15" dur="500"/>
                                        <p:tgtEl>
                                          <p:spTgt spid="25603">
                                            <p:txEl>
                                              <p:pRg st="2" end="2"/>
                                            </p:txEl>
                                          </p:spTgt>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25603">
                                            <p:txEl>
                                              <p:pRg st="3" end="3"/>
                                            </p:txEl>
                                          </p:spTgt>
                                        </p:tgtEl>
                                        <p:attrNameLst>
                                          <p:attrName>style.visibility</p:attrName>
                                        </p:attrNameLst>
                                      </p:cBhvr>
                                      <p:to>
                                        <p:strVal val="visible"/>
                                      </p:to>
                                    </p:set>
                                    <p:animEffect transition="in" filter="wipe(right)">
                                      <p:cBhvr>
                                        <p:cTn id="19" dur="500"/>
                                        <p:tgtEl>
                                          <p:spTgt spid="25603">
                                            <p:txEl>
                                              <p:pRg st="3" end="3"/>
                                            </p:txEl>
                                          </p:spTgt>
                                        </p:tgtEl>
                                      </p:cBhvr>
                                    </p:animEffect>
                                  </p:childTnLst>
                                </p:cTn>
                              </p:par>
                            </p:childTnLst>
                          </p:cTn>
                        </p:par>
                        <p:par>
                          <p:cTn id="20" fill="hold">
                            <p:stCondLst>
                              <p:cond delay="2000"/>
                            </p:stCondLst>
                            <p:childTnLst>
                              <p:par>
                                <p:cTn id="21" presetID="22" presetClass="entr" presetSubtype="2" fill="hold" grpId="0" nodeType="afterEffect">
                                  <p:stCondLst>
                                    <p:cond delay="0"/>
                                  </p:stCondLst>
                                  <p:childTnLst>
                                    <p:set>
                                      <p:cBhvr>
                                        <p:cTn id="22" dur="1" fill="hold">
                                          <p:stCondLst>
                                            <p:cond delay="0"/>
                                          </p:stCondLst>
                                        </p:cTn>
                                        <p:tgtEl>
                                          <p:spTgt spid="25603">
                                            <p:txEl>
                                              <p:pRg st="4" end="4"/>
                                            </p:txEl>
                                          </p:spTgt>
                                        </p:tgtEl>
                                        <p:attrNameLst>
                                          <p:attrName>style.visibility</p:attrName>
                                        </p:attrNameLst>
                                      </p:cBhvr>
                                      <p:to>
                                        <p:strVal val="visible"/>
                                      </p:to>
                                    </p:set>
                                    <p:animEffect transition="in" filter="wipe(right)">
                                      <p:cBhvr>
                                        <p:cTn id="23" dur="500"/>
                                        <p:tgtEl>
                                          <p:spTgt spid="25603">
                                            <p:txEl>
                                              <p:pRg st="4" end="4"/>
                                            </p:txEl>
                                          </p:spTgt>
                                        </p:tgtEl>
                                      </p:cBhvr>
                                    </p:animEffect>
                                  </p:childTnLst>
                                </p:cTn>
                              </p:par>
                            </p:childTnLst>
                          </p:cTn>
                        </p:par>
                        <p:par>
                          <p:cTn id="24" fill="hold" nodeType="afterGroup">
                            <p:stCondLst>
                              <p:cond delay="2500"/>
                            </p:stCondLst>
                            <p:childTnLst>
                              <p:par>
                                <p:cTn id="25" presetID="4" presetClass="entr" presetSubtype="16" fill="hold" nodeType="afterEffect">
                                  <p:stCondLst>
                                    <p:cond delay="0"/>
                                  </p:stCondLst>
                                  <p:childTnLst>
                                    <p:set>
                                      <p:cBhvr>
                                        <p:cTn id="26" dur="1" fill="hold">
                                          <p:stCondLst>
                                            <p:cond delay="0"/>
                                          </p:stCondLst>
                                        </p:cTn>
                                        <p:tgtEl>
                                          <p:spTgt spid="25604"/>
                                        </p:tgtEl>
                                        <p:attrNameLst>
                                          <p:attrName>style.visibility</p:attrName>
                                        </p:attrNameLst>
                                      </p:cBhvr>
                                      <p:to>
                                        <p:strVal val="visible"/>
                                      </p:to>
                                    </p:set>
                                    <p:animEffect transition="in" filter="box(in)">
                                      <p:cBhvr>
                                        <p:cTn id="27" dur="500"/>
                                        <p:tgtEl>
                                          <p:spTgt spid="25604"/>
                                        </p:tgtEl>
                                      </p:cBhvr>
                                    </p:animEffect>
                                  </p:childTnLst>
                                </p:cTn>
                              </p:par>
                            </p:childTnLst>
                          </p:cTn>
                        </p:par>
                        <p:par>
                          <p:cTn id="28" fill="hold" nodeType="afterGroup">
                            <p:stCondLst>
                              <p:cond delay="3000"/>
                            </p:stCondLst>
                            <p:childTnLst>
                              <p:par>
                                <p:cTn id="29" presetID="4" presetClass="entr" presetSubtype="16" fill="hold" nodeType="afterEffect">
                                  <p:stCondLst>
                                    <p:cond delay="0"/>
                                  </p:stCondLst>
                                  <p:childTnLst>
                                    <p:set>
                                      <p:cBhvr>
                                        <p:cTn id="30" dur="1" fill="hold">
                                          <p:stCondLst>
                                            <p:cond delay="0"/>
                                          </p:stCondLst>
                                        </p:cTn>
                                        <p:tgtEl>
                                          <p:spTgt spid="25605"/>
                                        </p:tgtEl>
                                        <p:attrNameLst>
                                          <p:attrName>style.visibility</p:attrName>
                                        </p:attrNameLst>
                                      </p:cBhvr>
                                      <p:to>
                                        <p:strVal val="visible"/>
                                      </p:to>
                                    </p:set>
                                    <p:animEffect transition="in" filter="box(in)">
                                      <p:cBhvr>
                                        <p:cTn id="31" dur="500"/>
                                        <p:tgtEl>
                                          <p:spTgt spid="25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autoUpdateAnimBg="0" advAuto="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body" idx="1"/>
          </p:nvPr>
        </p:nvSpPr>
        <p:spPr>
          <a:xfrm>
            <a:off x="481263" y="533400"/>
            <a:ext cx="6071937" cy="6019800"/>
          </a:xfrm>
        </p:spPr>
        <p:txBody>
          <a:bodyPr/>
          <a:lstStyle/>
          <a:p>
            <a:pPr algn="just" eaLnBrk="1" hangingPunct="1">
              <a:lnSpc>
                <a:spcPct val="90000"/>
              </a:lnSpc>
              <a:buFontTx/>
              <a:buNone/>
            </a:pPr>
            <a:r>
              <a:rPr lang="en-US" altLang="en-US" b="1" dirty="0" smtClean="0">
                <a:solidFill>
                  <a:srgbClr val="0000FF"/>
                </a:solidFill>
                <a:cs typeface="Times New Roman" panose="02020603050405020304" pitchFamily="18" charset="0"/>
              </a:rPr>
              <a:t>  </a:t>
            </a:r>
            <a:r>
              <a:rPr lang="en-US" altLang="en-US" b="1" u="sng" dirty="0" smtClean="0">
                <a:solidFill>
                  <a:srgbClr val="0000FF"/>
                </a:solidFill>
                <a:cs typeface="Times New Roman" panose="02020603050405020304" pitchFamily="18" charset="0"/>
              </a:rPr>
              <a:t>Residual ridge:</a:t>
            </a:r>
            <a:endParaRPr lang="en-US" altLang="en-US" dirty="0" smtClean="0">
              <a:solidFill>
                <a:srgbClr val="0000FF"/>
              </a:solidFill>
              <a:cs typeface="Times New Roman" panose="02020603050405020304" pitchFamily="18" charset="0"/>
            </a:endParaRPr>
          </a:p>
          <a:p>
            <a:pPr algn="just" eaLnBrk="1" hangingPunct="1">
              <a:lnSpc>
                <a:spcPct val="90000"/>
              </a:lnSpc>
            </a:pPr>
            <a:r>
              <a:rPr lang="en-US" altLang="en-US" dirty="0" smtClean="0">
                <a:solidFill>
                  <a:srgbClr val="0000FF"/>
                </a:solidFill>
                <a:latin typeface="AGaramond" pitchFamily="18" charset="0"/>
                <a:cs typeface="Times New Roman" panose="02020603050405020304" pitchFamily="18" charset="0"/>
              </a:rPr>
              <a:t>It is the area most tolerant to resisting denture movement and resulting irritation. </a:t>
            </a:r>
          </a:p>
          <a:p>
            <a:pPr algn="just" eaLnBrk="1" hangingPunct="1">
              <a:lnSpc>
                <a:spcPct val="90000"/>
              </a:lnSpc>
            </a:pPr>
            <a:r>
              <a:rPr lang="en-US" altLang="en-US" dirty="0" smtClean="0">
                <a:solidFill>
                  <a:srgbClr val="0000FF"/>
                </a:solidFill>
                <a:latin typeface="AGaramond" pitchFamily="18" charset="0"/>
                <a:cs typeface="Times New Roman" panose="02020603050405020304" pitchFamily="18" charset="0"/>
              </a:rPr>
              <a:t>It is covered by a </a:t>
            </a:r>
            <a:r>
              <a:rPr lang="en-US" altLang="en-US" dirty="0" err="1" smtClean="0">
                <a:solidFill>
                  <a:srgbClr val="0000FF"/>
                </a:solidFill>
                <a:latin typeface="AGaramond" pitchFamily="18" charset="0"/>
                <a:cs typeface="Times New Roman" panose="02020603050405020304" pitchFamily="18" charset="0"/>
              </a:rPr>
              <a:t>cornified</a:t>
            </a:r>
            <a:r>
              <a:rPr lang="en-US" altLang="en-US" dirty="0" smtClean="0">
                <a:solidFill>
                  <a:srgbClr val="0000FF"/>
                </a:solidFill>
                <a:latin typeface="AGaramond" pitchFamily="18" charset="0"/>
                <a:cs typeface="Times New Roman" panose="02020603050405020304" pitchFamily="18" charset="0"/>
              </a:rPr>
              <a:t> stratified squamous epithelium over a dense collagenous submucosa and attached firmly to the underlying bone</a:t>
            </a:r>
            <a:r>
              <a:rPr lang="en-US" altLang="en-US" dirty="0" smtClean="0">
                <a:solidFill>
                  <a:srgbClr val="0000FF"/>
                </a:solidFill>
                <a:cs typeface="Times New Roman" panose="02020603050405020304" pitchFamily="18" charset="0"/>
              </a:rPr>
              <a:t>.</a:t>
            </a:r>
            <a:r>
              <a:rPr lang="en-US" altLang="en-US" dirty="0" smtClean="0">
                <a:solidFill>
                  <a:srgbClr val="0000FF"/>
                </a:solidFill>
              </a:rPr>
              <a:t> </a:t>
            </a:r>
            <a:endParaRPr lang="en-US" altLang="en-US" dirty="0" smtClean="0"/>
          </a:p>
        </p:txBody>
      </p:sp>
      <p:graphicFrame>
        <p:nvGraphicFramePr>
          <p:cNvPr id="36867" name="Object 3"/>
          <p:cNvGraphicFramePr>
            <a:graphicFrameLocks noChangeAspect="1"/>
          </p:cNvGraphicFramePr>
          <p:nvPr>
            <p:extLst>
              <p:ext uri="{D42A27DB-BD31-4B8C-83A1-F6EECF244321}">
                <p14:modId xmlns:p14="http://schemas.microsoft.com/office/powerpoint/2010/main" val="2967968255"/>
              </p:ext>
            </p:extLst>
          </p:nvPr>
        </p:nvGraphicFramePr>
        <p:xfrm>
          <a:off x="6705601" y="170250"/>
          <a:ext cx="4940967" cy="2692013"/>
        </p:xfrm>
        <a:graphic>
          <a:graphicData uri="http://schemas.openxmlformats.org/presentationml/2006/ole">
            <mc:AlternateContent xmlns:mc="http://schemas.openxmlformats.org/markup-compatibility/2006">
              <mc:Choice xmlns:v="urn:schemas-microsoft-com:vml" Requires="v">
                <p:oleObj spid="_x0000_s24608" name="Photo Editor Photo" r:id="rId3" imgW="2676899" imgH="1685714" progId="MSPhotoEd.3">
                  <p:embed/>
                </p:oleObj>
              </mc:Choice>
              <mc:Fallback>
                <p:oleObj name="Photo Editor Photo" r:id="rId3" imgW="2676899" imgH="1685714" progId="MSPhotoEd.3">
                  <p:embed/>
                  <p:pic>
                    <p:nvPicPr>
                      <p:cNvPr id="36867"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1" y="170250"/>
                        <a:ext cx="4940967" cy="2692013"/>
                      </a:xfrm>
                      <a:prstGeom prst="rect">
                        <a:avLst/>
                      </a:prstGeom>
                      <a:noFill/>
                      <a:ln>
                        <a:noFill/>
                      </a:ln>
                      <a:effectLst/>
                    </p:spPr>
                  </p:pic>
                </p:oleObj>
              </mc:Fallback>
            </mc:AlternateContent>
          </a:graphicData>
        </a:graphic>
      </p:graphicFrame>
      <p:graphicFrame>
        <p:nvGraphicFramePr>
          <p:cNvPr id="36868" name="Object 4"/>
          <p:cNvGraphicFramePr>
            <a:graphicFrameLocks noChangeAspect="1"/>
          </p:cNvGraphicFramePr>
          <p:nvPr>
            <p:extLst>
              <p:ext uri="{D42A27DB-BD31-4B8C-83A1-F6EECF244321}">
                <p14:modId xmlns:p14="http://schemas.microsoft.com/office/powerpoint/2010/main" val="402958250"/>
              </p:ext>
            </p:extLst>
          </p:nvPr>
        </p:nvGraphicFramePr>
        <p:xfrm>
          <a:off x="6781799" y="3110407"/>
          <a:ext cx="4744454" cy="3648772"/>
        </p:xfrm>
        <a:graphic>
          <a:graphicData uri="http://schemas.openxmlformats.org/presentationml/2006/ole">
            <mc:AlternateContent xmlns:mc="http://schemas.openxmlformats.org/markup-compatibility/2006">
              <mc:Choice xmlns:v="urn:schemas-microsoft-com:vml" Requires="v">
                <p:oleObj spid="_x0000_s24609" name="Photo Editor Photo" r:id="rId5" imgW="4409524" imgH="3390476" progId="MSPhotoEd.3">
                  <p:embed/>
                </p:oleObj>
              </mc:Choice>
              <mc:Fallback>
                <p:oleObj name="Photo Editor Photo" r:id="rId5" imgW="4409524" imgH="3390476" progId="MSPhotoEd.3">
                  <p:embed/>
                  <p:pic>
                    <p:nvPicPr>
                      <p:cNvPr id="36868"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799" y="3110407"/>
                        <a:ext cx="4744454" cy="364877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6084473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6866">
                                            <p:txEl>
                                              <p:pRg st="0" end="0"/>
                                            </p:txEl>
                                          </p:spTgt>
                                        </p:tgtEl>
                                        <p:attrNameLst>
                                          <p:attrName>style.visibility</p:attrName>
                                        </p:attrNameLst>
                                      </p:cBhvr>
                                      <p:to>
                                        <p:strVal val="visible"/>
                                      </p:to>
                                    </p:set>
                                    <p:animEffect transition="in" filter="wipe(right)">
                                      <p:cBhvr>
                                        <p:cTn id="7" dur="500"/>
                                        <p:tgtEl>
                                          <p:spTgt spid="36866">
                                            <p:txEl>
                                              <p:pRg st="0" end="0"/>
                                            </p:txEl>
                                          </p:spTgt>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36866">
                                            <p:txEl>
                                              <p:pRg st="1" end="1"/>
                                            </p:txEl>
                                          </p:spTgt>
                                        </p:tgtEl>
                                        <p:attrNameLst>
                                          <p:attrName>style.visibility</p:attrName>
                                        </p:attrNameLst>
                                      </p:cBhvr>
                                      <p:to>
                                        <p:strVal val="visible"/>
                                      </p:to>
                                    </p:set>
                                    <p:animEffect transition="in" filter="wipe(right)">
                                      <p:cBhvr>
                                        <p:cTn id="11" dur="500"/>
                                        <p:tgtEl>
                                          <p:spTgt spid="36866">
                                            <p:txEl>
                                              <p:pRg st="1" end="1"/>
                                            </p:txEl>
                                          </p:spTgt>
                                        </p:tgtEl>
                                      </p:cBhvr>
                                    </p:animEffect>
                                  </p:childTnLst>
                                </p:cTn>
                              </p:par>
                            </p:childTnLst>
                          </p:cTn>
                        </p:par>
                        <p:par>
                          <p:cTn id="12" fill="hold" nodeType="afterGroup">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36866">
                                            <p:txEl>
                                              <p:pRg st="2" end="2"/>
                                            </p:txEl>
                                          </p:spTgt>
                                        </p:tgtEl>
                                        <p:attrNameLst>
                                          <p:attrName>style.visibility</p:attrName>
                                        </p:attrNameLst>
                                      </p:cBhvr>
                                      <p:to>
                                        <p:strVal val="visible"/>
                                      </p:to>
                                    </p:set>
                                    <p:animEffect transition="in" filter="wipe(right)">
                                      <p:cBhvr>
                                        <p:cTn id="15" dur="500"/>
                                        <p:tgtEl>
                                          <p:spTgt spid="36866">
                                            <p:txEl>
                                              <p:pRg st="2" end="2"/>
                                            </p:txEl>
                                          </p:spTgt>
                                        </p:tgtEl>
                                      </p:cBhvr>
                                    </p:animEffect>
                                  </p:childTnLst>
                                </p:cTn>
                              </p:par>
                            </p:childTnLst>
                          </p:cTn>
                        </p:par>
                        <p:par>
                          <p:cTn id="16" fill="hold" nodeType="afterGroup">
                            <p:stCondLst>
                              <p:cond delay="1500"/>
                            </p:stCondLst>
                            <p:childTnLst>
                              <p:par>
                                <p:cTn id="17" presetID="4" presetClass="entr" presetSubtype="16" fill="hold" nodeType="afterEffect">
                                  <p:stCondLst>
                                    <p:cond delay="0"/>
                                  </p:stCondLst>
                                  <p:childTnLst>
                                    <p:set>
                                      <p:cBhvr>
                                        <p:cTn id="18" dur="1" fill="hold">
                                          <p:stCondLst>
                                            <p:cond delay="0"/>
                                          </p:stCondLst>
                                        </p:cTn>
                                        <p:tgtEl>
                                          <p:spTgt spid="36867"/>
                                        </p:tgtEl>
                                        <p:attrNameLst>
                                          <p:attrName>style.visibility</p:attrName>
                                        </p:attrNameLst>
                                      </p:cBhvr>
                                      <p:to>
                                        <p:strVal val="visible"/>
                                      </p:to>
                                    </p:set>
                                    <p:animEffect transition="in" filter="box(in)">
                                      <p:cBhvr>
                                        <p:cTn id="19" dur="500"/>
                                        <p:tgtEl>
                                          <p:spTgt spid="36867"/>
                                        </p:tgtEl>
                                      </p:cBhvr>
                                    </p:animEffect>
                                  </p:childTnLst>
                                </p:cTn>
                              </p:par>
                            </p:childTnLst>
                          </p:cTn>
                        </p:par>
                        <p:par>
                          <p:cTn id="20" fill="hold" nodeType="afterGroup">
                            <p:stCondLst>
                              <p:cond delay="2000"/>
                            </p:stCondLst>
                            <p:childTnLst>
                              <p:par>
                                <p:cTn id="21" presetID="4" presetClass="entr" presetSubtype="16" fill="hold" nodeType="afterEffect">
                                  <p:stCondLst>
                                    <p:cond delay="0"/>
                                  </p:stCondLst>
                                  <p:childTnLst>
                                    <p:set>
                                      <p:cBhvr>
                                        <p:cTn id="22" dur="1" fill="hold">
                                          <p:stCondLst>
                                            <p:cond delay="0"/>
                                          </p:stCondLst>
                                        </p:cTn>
                                        <p:tgtEl>
                                          <p:spTgt spid="36868"/>
                                        </p:tgtEl>
                                        <p:attrNameLst>
                                          <p:attrName>style.visibility</p:attrName>
                                        </p:attrNameLst>
                                      </p:cBhvr>
                                      <p:to>
                                        <p:strVal val="visible"/>
                                      </p:to>
                                    </p:set>
                                    <p:animEffect transition="in" filter="box(in)">
                                      <p:cBhvr>
                                        <p:cTn id="23" dur="500"/>
                                        <p:tgtEl>
                                          <p:spTgt spid="36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p" autoUpdateAnimBg="0"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4"/>
          <p:cNvSpPr txBox="1">
            <a:spLocks noChangeArrowheads="1"/>
          </p:cNvSpPr>
          <p:nvPr/>
        </p:nvSpPr>
        <p:spPr bwMode="auto">
          <a:xfrm>
            <a:off x="529389" y="762000"/>
            <a:ext cx="9757611" cy="579438"/>
          </a:xfrm>
          <a:prstGeom prst="rect">
            <a:avLst/>
          </a:prstGeom>
          <a:solidFill>
            <a:srgbClr val="00FFFF"/>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spcBef>
                <a:spcPct val="50000"/>
              </a:spcBef>
              <a:buClrTx/>
              <a:buFontTx/>
              <a:buNone/>
            </a:pPr>
            <a:r>
              <a:rPr lang="en-US" altLang="en-US" dirty="0"/>
              <a:t>Stress</a:t>
            </a:r>
            <a:r>
              <a:rPr lang="en-US" altLang="en-US" dirty="0">
                <a:solidFill>
                  <a:schemeClr val="accent1"/>
                </a:solidFill>
              </a:rPr>
              <a:t> </a:t>
            </a:r>
            <a:r>
              <a:rPr lang="en-US" altLang="en-US" dirty="0"/>
              <a:t>bearing</a:t>
            </a:r>
            <a:r>
              <a:rPr lang="en-US" altLang="en-US" dirty="0">
                <a:solidFill>
                  <a:schemeClr val="accent1"/>
                </a:solidFill>
              </a:rPr>
              <a:t> </a:t>
            </a:r>
            <a:r>
              <a:rPr lang="en-US" altLang="en-US" dirty="0"/>
              <a:t>areas</a:t>
            </a:r>
            <a:r>
              <a:rPr lang="en-US" altLang="en-US" dirty="0">
                <a:solidFill>
                  <a:schemeClr val="accent1"/>
                </a:solidFill>
              </a:rPr>
              <a:t>.      </a:t>
            </a:r>
            <a:r>
              <a:rPr lang="en-US" altLang="en-US" dirty="0"/>
              <a:t>Non stress bearing areas</a:t>
            </a:r>
          </a:p>
        </p:txBody>
      </p:sp>
      <p:sp>
        <p:nvSpPr>
          <p:cNvPr id="31747" name="Text Box 5"/>
          <p:cNvSpPr txBox="1">
            <a:spLocks noChangeArrowheads="1"/>
          </p:cNvSpPr>
          <p:nvPr/>
        </p:nvSpPr>
        <p:spPr bwMode="auto">
          <a:xfrm>
            <a:off x="529389" y="1981200"/>
            <a:ext cx="11165306"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spcBef>
                <a:spcPct val="50000"/>
              </a:spcBef>
              <a:buClrTx/>
            </a:pPr>
            <a:r>
              <a:rPr lang="en-US" altLang="en-US" sz="3600" dirty="0">
                <a:solidFill>
                  <a:srgbClr val="FF0000"/>
                </a:solidFill>
              </a:rPr>
              <a:t>Primary stress bearing area is ,</a:t>
            </a:r>
          </a:p>
          <a:p>
            <a:pPr lvl="1">
              <a:spcBef>
                <a:spcPct val="50000"/>
              </a:spcBef>
              <a:buClrTx/>
            </a:pPr>
            <a:r>
              <a:rPr lang="en-US" altLang="en-US" sz="3600" dirty="0">
                <a:solidFill>
                  <a:srgbClr val="FF0000"/>
                </a:solidFill>
              </a:rPr>
              <a:t>Residual alveolar ridge &amp;  Horizontal portion of the palate </a:t>
            </a:r>
            <a:r>
              <a:rPr lang="en-US" altLang="en-US" sz="3600" dirty="0" smtClean="0">
                <a:solidFill>
                  <a:srgbClr val="FF0000"/>
                </a:solidFill>
              </a:rPr>
              <a:t>           </a:t>
            </a:r>
            <a:endParaRPr lang="en-US" altLang="en-US" sz="3600" dirty="0">
              <a:solidFill>
                <a:srgbClr val="FF0000"/>
              </a:solidFill>
            </a:endParaRPr>
          </a:p>
          <a:p>
            <a:pPr>
              <a:spcBef>
                <a:spcPct val="50000"/>
              </a:spcBef>
              <a:buClrTx/>
            </a:pPr>
            <a:r>
              <a:rPr lang="en-US" altLang="en-US" sz="3600" dirty="0" smtClean="0">
                <a:solidFill>
                  <a:srgbClr val="FF0000"/>
                </a:solidFill>
              </a:rPr>
              <a:t>Secondary </a:t>
            </a:r>
            <a:r>
              <a:rPr lang="en-US" altLang="en-US" sz="3600" dirty="0">
                <a:solidFill>
                  <a:srgbClr val="FF0000"/>
                </a:solidFill>
              </a:rPr>
              <a:t>stress bearing area is  </a:t>
            </a:r>
            <a:r>
              <a:rPr lang="en-US" altLang="en-US" sz="3600" dirty="0" smtClean="0">
                <a:solidFill>
                  <a:srgbClr val="FF0000"/>
                </a:solidFill>
              </a:rPr>
              <a:t>Palatal </a:t>
            </a:r>
            <a:r>
              <a:rPr lang="en-US" altLang="en-US" sz="3600" dirty="0">
                <a:solidFill>
                  <a:srgbClr val="FF0000"/>
                </a:solidFill>
              </a:rPr>
              <a:t>rouge. </a:t>
            </a:r>
          </a:p>
          <a:p>
            <a:pPr eaLnBrk="1" hangingPunct="1">
              <a:spcBef>
                <a:spcPct val="50000"/>
              </a:spcBef>
              <a:buClrTx/>
            </a:pPr>
            <a:r>
              <a:rPr lang="en-US" altLang="en-US" sz="3600" dirty="0" smtClean="0">
                <a:solidFill>
                  <a:srgbClr val="FF0000"/>
                </a:solidFill>
              </a:rPr>
              <a:t>Incisal Papilla,  </a:t>
            </a:r>
            <a:r>
              <a:rPr lang="en-US" altLang="en-US" sz="3600" dirty="0">
                <a:solidFill>
                  <a:srgbClr val="FF0000"/>
                </a:solidFill>
              </a:rPr>
              <a:t>mid palatal suture, sharp bony prominence are non stress bearing areas.</a:t>
            </a:r>
          </a:p>
        </p:txBody>
      </p:sp>
    </p:spTree>
    <p:extLst>
      <p:ext uri="{BB962C8B-B14F-4D97-AF65-F5344CB8AC3E}">
        <p14:creationId xmlns:p14="http://schemas.microsoft.com/office/powerpoint/2010/main" val="1768302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06400" y="884903"/>
            <a:ext cx="11393714" cy="943897"/>
          </a:xfrm>
        </p:spPr>
        <p:txBody>
          <a:bodyPr>
            <a:normAutofit/>
          </a:bodyPr>
          <a:lstStyle/>
          <a:p>
            <a:pPr algn="ctr"/>
            <a:r>
              <a:rPr lang="en-US" sz="3600" b="1" dirty="0" smtClean="0">
                <a:solidFill>
                  <a:schemeClr val="tx1"/>
                </a:solidFill>
                <a:effectLst/>
                <a:latin typeface="Times New Roman" panose="02020603050405020304" pitchFamily="18" charset="0"/>
                <a:cs typeface="Times New Roman" panose="02020603050405020304" pitchFamily="18" charset="0"/>
              </a:rPr>
              <a:t>TAKE HOME MESSEGE </a:t>
            </a:r>
            <a:endParaRPr lang="en-US" sz="3600" b="1" dirty="0">
              <a:effectLst/>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72795863-2509-495E-A4D3-2D1EB08AA326}" type="slidenum">
              <a:rPr lang="en-US" smtClean="0"/>
              <a:t>28</a:t>
            </a:fld>
            <a:endParaRPr lang="en-US"/>
          </a:p>
        </p:txBody>
      </p:sp>
      <p:sp>
        <p:nvSpPr>
          <p:cNvPr id="3" name="TextBox 2"/>
          <p:cNvSpPr txBox="1"/>
          <p:nvPr/>
        </p:nvSpPr>
        <p:spPr>
          <a:xfrm>
            <a:off x="117987" y="2050027"/>
            <a:ext cx="11267768" cy="3539430"/>
          </a:xfrm>
          <a:prstGeom prst="rect">
            <a:avLst/>
          </a:prstGeom>
          <a:noFill/>
        </p:spPr>
        <p:txBody>
          <a:bodyPr wrap="square" rtlCol="0">
            <a:spAutoFit/>
          </a:bodyPr>
          <a:lstStyle/>
          <a:p>
            <a:pPr marL="457200" indent="-457200">
              <a:buFont typeface="Wingdings" panose="05000000000000000000" pitchFamily="2" charset="2"/>
              <a:buChar char="Ø"/>
            </a:pPr>
            <a:r>
              <a:rPr lang="en-US" sz="2800" dirty="0" smtClean="0"/>
              <a:t>Through understanding of the each landmark on the maxillary arch is very important while making comfortable dentures to the patients </a:t>
            </a:r>
          </a:p>
          <a:p>
            <a:pPr marL="457200" indent="-457200">
              <a:buFont typeface="Wingdings" panose="05000000000000000000" pitchFamily="2" charset="2"/>
              <a:buChar char="Ø"/>
            </a:pPr>
            <a:endParaRPr lang="en-US" sz="2800" dirty="0" smtClean="0"/>
          </a:p>
          <a:p>
            <a:pPr marL="457200" indent="-457200">
              <a:buFont typeface="Wingdings" panose="05000000000000000000" pitchFamily="2" charset="2"/>
              <a:buChar char="Ø"/>
            </a:pPr>
            <a:r>
              <a:rPr lang="en-US" sz="2800" dirty="0"/>
              <a:t>Ensure the tissues are healthy before fabrication of new prosthesis</a:t>
            </a:r>
            <a:r>
              <a:rPr lang="en-US" sz="2800" dirty="0" smtClean="0"/>
              <a:t>.</a:t>
            </a:r>
          </a:p>
          <a:p>
            <a:pPr marL="457200" indent="-457200">
              <a:buFont typeface="Wingdings" panose="05000000000000000000" pitchFamily="2" charset="2"/>
              <a:buChar char="Ø"/>
            </a:pPr>
            <a:endParaRPr lang="en-US" sz="2800" dirty="0"/>
          </a:p>
          <a:p>
            <a:pPr marL="457200" indent="-457200">
              <a:buFont typeface="Wingdings" panose="05000000000000000000" pitchFamily="2" charset="2"/>
              <a:buChar char="Ø"/>
            </a:pPr>
            <a:r>
              <a:rPr lang="en-US" sz="2800" dirty="0"/>
              <a:t>Properly relief the area which is needed according the clinical significance, otherwise the dentures will not have good prognosis.</a:t>
            </a:r>
          </a:p>
          <a:p>
            <a:r>
              <a:rPr lang="en-US" sz="2800" dirty="0" smtClean="0"/>
              <a:t> </a:t>
            </a:r>
            <a:endParaRPr lang="en-US" sz="2800" dirty="0"/>
          </a:p>
        </p:txBody>
      </p:sp>
    </p:spTree>
    <p:extLst>
      <p:ext uri="{BB962C8B-B14F-4D97-AF65-F5344CB8AC3E}">
        <p14:creationId xmlns:p14="http://schemas.microsoft.com/office/powerpoint/2010/main" val="5569233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55406"/>
            <a:ext cx="10515600" cy="835282"/>
          </a:xfrm>
        </p:spPr>
        <p:txBody>
          <a:bodyPr>
            <a:normAutofit fontScale="90000"/>
          </a:bodyPr>
          <a:lstStyle/>
          <a:p>
            <a:r>
              <a:rPr lang="en-US" dirty="0" smtClean="0">
                <a:latin typeface="Times New Roman" panose="02020603050405020304" pitchFamily="18" charset="0"/>
                <a:cs typeface="Times New Roman" panose="02020603050405020304" pitchFamily="18" charset="0"/>
              </a:rPr>
              <a:t>REFERENCES</a:t>
            </a:r>
            <a:r>
              <a:rPr lang="en-US" dirty="0" smtClean="0"/>
              <a:t> </a:t>
            </a:r>
            <a:r>
              <a:rPr lang="en-US" dirty="0"/>
              <a:t/>
            </a:r>
            <a:br>
              <a:rPr lang="en-US" dirty="0"/>
            </a:br>
            <a:r>
              <a:rPr lang="en-US" sz="2200" b="1" dirty="0" smtClean="0">
                <a:latin typeface="Times New Roman" panose="02020603050405020304" pitchFamily="18" charset="0"/>
                <a:cs typeface="Times New Roman" panose="02020603050405020304" pitchFamily="18" charset="0"/>
              </a:rPr>
              <a:t> </a:t>
            </a:r>
            <a:endParaRPr lang="en-US" sz="2200" dirty="0"/>
          </a:p>
        </p:txBody>
      </p:sp>
      <p:sp>
        <p:nvSpPr>
          <p:cNvPr id="3" name="Slide Number Placeholder 2"/>
          <p:cNvSpPr>
            <a:spLocks noGrp="1"/>
          </p:cNvSpPr>
          <p:nvPr>
            <p:ph type="sldNum" sz="quarter" idx="12"/>
          </p:nvPr>
        </p:nvSpPr>
        <p:spPr/>
        <p:txBody>
          <a:bodyPr/>
          <a:lstStyle/>
          <a:p>
            <a:fld id="{72795863-2509-495E-A4D3-2D1EB08AA326}" type="slidenum">
              <a:rPr lang="en-US" smtClean="0"/>
              <a:t>29</a:t>
            </a:fld>
            <a:endParaRPr lang="en-US"/>
          </a:p>
        </p:txBody>
      </p:sp>
      <p:sp>
        <p:nvSpPr>
          <p:cNvPr id="4" name="TextBox 1"/>
          <p:cNvSpPr txBox="1"/>
          <p:nvPr/>
        </p:nvSpPr>
        <p:spPr>
          <a:xfrm>
            <a:off x="280220" y="1622320"/>
            <a:ext cx="11326761" cy="246221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Wingdings" panose="05000000000000000000" pitchFamily="2" charset="2"/>
              <a:buChar char="Ø"/>
            </a:pPr>
            <a:r>
              <a:rPr lang="en-US" sz="2800" dirty="0"/>
              <a:t>Syllabus of Complete dentures, 3</a:t>
            </a:r>
            <a:r>
              <a:rPr lang="en-US" sz="2800" baseline="30000" dirty="0"/>
              <a:t>rd</a:t>
            </a:r>
            <a:r>
              <a:rPr lang="en-US" sz="2800" dirty="0"/>
              <a:t> edition. 189-91</a:t>
            </a:r>
            <a:r>
              <a:rPr lang="en-US" sz="2800" dirty="0" smtClean="0"/>
              <a:t>.</a:t>
            </a:r>
          </a:p>
          <a:p>
            <a:endParaRPr lang="en-US" sz="2800" dirty="0"/>
          </a:p>
          <a:p>
            <a:pPr marL="457200" indent="-457200">
              <a:buFont typeface="Wingdings" panose="05000000000000000000" pitchFamily="2" charset="2"/>
              <a:buChar char="Ø"/>
            </a:pPr>
            <a:r>
              <a:rPr lang="en-US" sz="2800" dirty="0"/>
              <a:t>Textbook of complete denture. Fifth </a:t>
            </a:r>
            <a:r>
              <a:rPr lang="en-US" sz="2800" dirty="0" err="1"/>
              <a:t>Edition.Arthur</a:t>
            </a:r>
            <a:r>
              <a:rPr lang="en-US" sz="2800" dirty="0"/>
              <a:t> O </a:t>
            </a:r>
            <a:r>
              <a:rPr lang="en-US" sz="2800" dirty="0" err="1"/>
              <a:t>Rahn</a:t>
            </a:r>
            <a:r>
              <a:rPr lang="en-US" sz="2800" dirty="0"/>
              <a:t>. 221-223</a:t>
            </a:r>
            <a:r>
              <a:rPr lang="en-US" sz="2800" dirty="0" smtClean="0"/>
              <a:t>.</a:t>
            </a:r>
          </a:p>
          <a:p>
            <a:endParaRPr lang="en-US" sz="2800" dirty="0"/>
          </a:p>
          <a:p>
            <a:pPr marL="457200" indent="-457200">
              <a:lnSpc>
                <a:spcPct val="150000"/>
              </a:lnSpc>
              <a:buFont typeface="Wingdings" panose="05000000000000000000" pitchFamily="2" charset="2"/>
              <a:buChar char="Ø"/>
            </a:pPr>
            <a:r>
              <a:rPr lang="en-US" sz="2800" dirty="0"/>
              <a:t>Prosthodontic treatment of complete dentures. </a:t>
            </a:r>
            <a:r>
              <a:rPr lang="en-US" sz="2800" dirty="0" err="1"/>
              <a:t>Zarb</a:t>
            </a:r>
            <a:r>
              <a:rPr lang="en-US" sz="2800" dirty="0"/>
              <a:t>. </a:t>
            </a:r>
            <a:r>
              <a:rPr lang="en-US" sz="2800" dirty="0" err="1"/>
              <a:t>Bolender</a:t>
            </a:r>
            <a:r>
              <a:rPr lang="en-US" sz="2800" dirty="0"/>
              <a:t>, 211-232.</a:t>
            </a:r>
          </a:p>
        </p:txBody>
      </p:sp>
    </p:spTree>
    <p:extLst>
      <p:ext uri="{BB962C8B-B14F-4D97-AF65-F5344CB8AC3E}">
        <p14:creationId xmlns:p14="http://schemas.microsoft.com/office/powerpoint/2010/main" val="15461201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94971" y="609603"/>
            <a:ext cx="9260115" cy="1103091"/>
          </a:xfrm>
        </p:spPr>
        <p:txBody>
          <a:bodyPr>
            <a:normAutofit/>
          </a:bodyPr>
          <a:lstStyle/>
          <a:p>
            <a:r>
              <a:rPr lang="en-US" b="1" dirty="0" smtClean="0">
                <a:solidFill>
                  <a:schemeClr val="tx1"/>
                </a:solidFill>
                <a:effectLst/>
                <a:latin typeface="Times New Roman" panose="02020603050405020304" pitchFamily="18" charset="0"/>
                <a:cs typeface="Times New Roman" panose="02020603050405020304" pitchFamily="18" charset="0"/>
              </a:rPr>
              <a:t>Specific learning Objectives </a:t>
            </a:r>
            <a:endParaRPr lang="en-US" sz="3100" b="1" dirty="0">
              <a:effectLst/>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871151444"/>
              </p:ext>
            </p:extLst>
          </p:nvPr>
        </p:nvGraphicFramePr>
        <p:xfrm>
          <a:off x="204952" y="2644101"/>
          <a:ext cx="11808371" cy="3614808"/>
        </p:xfrm>
        <a:graphic>
          <a:graphicData uri="http://schemas.openxmlformats.org/drawingml/2006/table">
            <a:tbl>
              <a:tblPr firstRow="1" bandRow="1">
                <a:tableStyleId>{5C22544A-7EE6-4342-B048-85BDC9FD1C3A}</a:tableStyleId>
              </a:tblPr>
              <a:tblGrid>
                <a:gridCol w="6193691">
                  <a:extLst>
                    <a:ext uri="{9D8B030D-6E8A-4147-A177-3AD203B41FA5}">
                      <a16:colId xmlns:a16="http://schemas.microsoft.com/office/drawing/2014/main" val="946123654"/>
                    </a:ext>
                  </a:extLst>
                </a:gridCol>
                <a:gridCol w="2684518">
                  <a:extLst>
                    <a:ext uri="{9D8B030D-6E8A-4147-A177-3AD203B41FA5}">
                      <a16:colId xmlns:a16="http://schemas.microsoft.com/office/drawing/2014/main" val="2411658997"/>
                    </a:ext>
                  </a:extLst>
                </a:gridCol>
                <a:gridCol w="2930162">
                  <a:extLst>
                    <a:ext uri="{9D8B030D-6E8A-4147-A177-3AD203B41FA5}">
                      <a16:colId xmlns:a16="http://schemas.microsoft.com/office/drawing/2014/main" val="3411213719"/>
                    </a:ext>
                  </a:extLst>
                </a:gridCol>
              </a:tblGrid>
              <a:tr h="602468">
                <a:tc>
                  <a:txBody>
                    <a:bodyPr/>
                    <a:lstStyle/>
                    <a:p>
                      <a:r>
                        <a:rPr lang="en-US" sz="2800" dirty="0" smtClean="0"/>
                        <a:t>Core areas* </a:t>
                      </a:r>
                      <a:endParaRPr lang="en-US" sz="2800" dirty="0"/>
                    </a:p>
                  </a:txBody>
                  <a:tcPr/>
                </a:tc>
                <a:tc>
                  <a:txBody>
                    <a:bodyPr/>
                    <a:lstStyle/>
                    <a:p>
                      <a:r>
                        <a:rPr lang="en-US" sz="2800" dirty="0" smtClean="0"/>
                        <a:t>Domain</a:t>
                      </a:r>
                      <a:r>
                        <a:rPr lang="en-US" sz="2800" baseline="0" dirty="0" smtClean="0"/>
                        <a:t> **</a:t>
                      </a:r>
                      <a:endParaRPr lang="en-US" sz="2800" dirty="0"/>
                    </a:p>
                  </a:txBody>
                  <a:tcPr/>
                </a:tc>
                <a:tc>
                  <a:txBody>
                    <a:bodyPr/>
                    <a:lstStyle/>
                    <a:p>
                      <a:r>
                        <a:rPr lang="en-US" sz="2800" dirty="0" smtClean="0"/>
                        <a:t>Category #</a:t>
                      </a:r>
                      <a:endParaRPr lang="en-US" sz="2800" dirty="0"/>
                    </a:p>
                  </a:txBody>
                  <a:tcPr/>
                </a:tc>
                <a:extLst>
                  <a:ext uri="{0D108BD9-81ED-4DB2-BD59-A6C34878D82A}">
                    <a16:rowId xmlns:a16="http://schemas.microsoft.com/office/drawing/2014/main" val="868424398"/>
                  </a:ext>
                </a:extLst>
              </a:tr>
              <a:tr h="602468">
                <a:tc>
                  <a:txBody>
                    <a:bodyPr/>
                    <a:lstStyle/>
                    <a:p>
                      <a:r>
                        <a:rPr lang="en-US" sz="2800" dirty="0" smtClean="0"/>
                        <a:t>Introduction, </a:t>
                      </a:r>
                      <a:endParaRPr lang="en-US" sz="2800" dirty="0"/>
                    </a:p>
                  </a:txBody>
                  <a:tcPr/>
                </a:tc>
                <a:tc>
                  <a:txBody>
                    <a:bodyPr/>
                    <a:lstStyle/>
                    <a:p>
                      <a:r>
                        <a:rPr lang="en-US" sz="2800" dirty="0" smtClean="0"/>
                        <a:t>Cognitive </a:t>
                      </a:r>
                      <a:endParaRPr lang="en-US" sz="2800" dirty="0"/>
                    </a:p>
                  </a:txBody>
                  <a:tcPr/>
                </a:tc>
                <a:tc>
                  <a:txBody>
                    <a:bodyPr/>
                    <a:lstStyle/>
                    <a:p>
                      <a:r>
                        <a:rPr lang="en-US" sz="2800" dirty="0" smtClean="0"/>
                        <a:t>Must Know </a:t>
                      </a:r>
                      <a:endParaRPr lang="en-US" sz="2800" dirty="0"/>
                    </a:p>
                  </a:txBody>
                  <a:tcPr/>
                </a:tc>
                <a:extLst>
                  <a:ext uri="{0D108BD9-81ED-4DB2-BD59-A6C34878D82A}">
                    <a16:rowId xmlns:a16="http://schemas.microsoft.com/office/drawing/2014/main" val="3586572506"/>
                  </a:ext>
                </a:extLst>
              </a:tr>
              <a:tr h="602468">
                <a:tc>
                  <a:txBody>
                    <a:bodyPr/>
                    <a:lstStyle/>
                    <a:p>
                      <a:r>
                        <a:rPr lang="en-US" sz="2800" dirty="0" smtClean="0"/>
                        <a:t>Important</a:t>
                      </a:r>
                      <a:r>
                        <a:rPr lang="en-US" sz="2800" baseline="0" dirty="0" smtClean="0"/>
                        <a:t> landmarks of maxillary arch</a:t>
                      </a:r>
                      <a:endParaRPr lang="en-US" sz="2800" dirty="0"/>
                    </a:p>
                  </a:txBody>
                  <a:tcPr/>
                </a:tc>
                <a:tc>
                  <a:txBody>
                    <a:bodyPr/>
                    <a:lstStyle/>
                    <a:p>
                      <a:r>
                        <a:rPr lang="en-US" sz="2800" dirty="0" smtClean="0"/>
                        <a:t>Cognitive </a:t>
                      </a:r>
                      <a:endParaRPr lang="en-US" sz="2800" dirty="0"/>
                    </a:p>
                  </a:txBody>
                  <a:tcPr/>
                </a:tc>
                <a:tc>
                  <a:txBody>
                    <a:bodyPr/>
                    <a:lstStyle/>
                    <a:p>
                      <a:r>
                        <a:rPr lang="en-US" sz="2800" dirty="0" smtClean="0"/>
                        <a:t>Must Know</a:t>
                      </a:r>
                      <a:endParaRPr lang="en-US" sz="2800" dirty="0"/>
                    </a:p>
                  </a:txBody>
                  <a:tcPr/>
                </a:tc>
                <a:extLst>
                  <a:ext uri="{0D108BD9-81ED-4DB2-BD59-A6C34878D82A}">
                    <a16:rowId xmlns:a16="http://schemas.microsoft.com/office/drawing/2014/main" val="2359924706"/>
                  </a:ext>
                </a:extLst>
              </a:tr>
              <a:tr h="602468">
                <a:tc>
                  <a:txBody>
                    <a:bodyPr/>
                    <a:lstStyle/>
                    <a:p>
                      <a:r>
                        <a:rPr lang="en-US" sz="2800" dirty="0" smtClean="0"/>
                        <a:t>Take home</a:t>
                      </a:r>
                      <a:r>
                        <a:rPr lang="en-US" sz="2800" baseline="0" dirty="0" smtClean="0"/>
                        <a:t> message </a:t>
                      </a:r>
                    </a:p>
                  </a:txBody>
                  <a:tcPr/>
                </a:tc>
                <a:tc>
                  <a:txBody>
                    <a:bodyPr/>
                    <a:lstStyle/>
                    <a:p>
                      <a:r>
                        <a:rPr lang="en-US" sz="2800" dirty="0" smtClean="0"/>
                        <a:t>Cognitive </a:t>
                      </a:r>
                      <a:endParaRPr lang="en-US" sz="2800" dirty="0"/>
                    </a:p>
                  </a:txBody>
                  <a:tcPr/>
                </a:tc>
                <a:tc>
                  <a:txBody>
                    <a:bodyPr/>
                    <a:lstStyle/>
                    <a:p>
                      <a:r>
                        <a:rPr lang="en-US" sz="2800" dirty="0" smtClean="0"/>
                        <a:t>Must Know</a:t>
                      </a:r>
                      <a:endParaRPr lang="en-US" sz="2800" dirty="0"/>
                    </a:p>
                  </a:txBody>
                  <a:tcPr/>
                </a:tc>
                <a:extLst>
                  <a:ext uri="{0D108BD9-81ED-4DB2-BD59-A6C34878D82A}">
                    <a16:rowId xmlns:a16="http://schemas.microsoft.com/office/drawing/2014/main" val="1677276278"/>
                  </a:ext>
                </a:extLst>
              </a:tr>
              <a:tr h="602468">
                <a:tc>
                  <a:txBody>
                    <a:bodyPr/>
                    <a:lstStyle/>
                    <a:p>
                      <a:r>
                        <a:rPr lang="en-US" sz="2800" baseline="0" dirty="0" smtClean="0"/>
                        <a:t>References</a:t>
                      </a:r>
                    </a:p>
                  </a:txBody>
                  <a:tcPr/>
                </a:tc>
                <a:tc>
                  <a:txBody>
                    <a:bodyPr/>
                    <a:lstStyle/>
                    <a:p>
                      <a:r>
                        <a:rPr lang="en-US" sz="2800" dirty="0" smtClean="0"/>
                        <a:t>Cognitive </a:t>
                      </a:r>
                      <a:endParaRPr lang="en-US" sz="2800" dirty="0"/>
                    </a:p>
                  </a:txBody>
                  <a:tcPr/>
                </a:tc>
                <a:tc>
                  <a:txBody>
                    <a:bodyPr/>
                    <a:lstStyle/>
                    <a:p>
                      <a:r>
                        <a:rPr lang="en-US" sz="2800" dirty="0" smtClean="0"/>
                        <a:t>Must Know</a:t>
                      </a:r>
                      <a:endParaRPr lang="en-US" sz="2800" dirty="0"/>
                    </a:p>
                  </a:txBody>
                  <a:tcPr/>
                </a:tc>
                <a:extLst>
                  <a:ext uri="{0D108BD9-81ED-4DB2-BD59-A6C34878D82A}">
                    <a16:rowId xmlns:a16="http://schemas.microsoft.com/office/drawing/2014/main" val="1045360063"/>
                  </a:ext>
                </a:extLst>
              </a:tr>
              <a:tr h="602468">
                <a:tc>
                  <a:txBody>
                    <a:bodyPr/>
                    <a:lstStyle/>
                    <a:p>
                      <a:endParaRPr lang="en-US" sz="2800" dirty="0"/>
                    </a:p>
                  </a:txBody>
                  <a:tcPr/>
                </a:tc>
                <a:tc>
                  <a:txBody>
                    <a:bodyPr/>
                    <a:lstStyle/>
                    <a:p>
                      <a:endParaRPr lang="en-US" sz="2800" dirty="0"/>
                    </a:p>
                  </a:txBody>
                  <a:tcPr/>
                </a:tc>
                <a:tc>
                  <a:txBody>
                    <a:bodyPr/>
                    <a:lstStyle/>
                    <a:p>
                      <a:endParaRPr lang="en-US" sz="2800" dirty="0"/>
                    </a:p>
                  </a:txBody>
                  <a:tcPr/>
                </a:tc>
                <a:extLst>
                  <a:ext uri="{0D108BD9-81ED-4DB2-BD59-A6C34878D82A}">
                    <a16:rowId xmlns:a16="http://schemas.microsoft.com/office/drawing/2014/main" val="1241305804"/>
                  </a:ext>
                </a:extLst>
              </a:tr>
            </a:tbl>
          </a:graphicData>
        </a:graphic>
      </p:graphicFrame>
      <p:sp>
        <p:nvSpPr>
          <p:cNvPr id="4" name="Rectangle 3"/>
          <p:cNvSpPr/>
          <p:nvPr/>
        </p:nvSpPr>
        <p:spPr>
          <a:xfrm>
            <a:off x="1175656" y="1878767"/>
            <a:ext cx="9797143"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At the end of this presentation the learner is expected to know </a:t>
            </a:r>
            <a:r>
              <a:rPr lang="en-US" sz="2800" b="1" dirty="0" smtClean="0">
                <a:latin typeface="Times New Roman" panose="02020603050405020304" pitchFamily="18" charset="0"/>
                <a:cs typeface="Times New Roman" panose="02020603050405020304" pitchFamily="18" charset="0"/>
              </a:rPr>
              <a:t>;</a:t>
            </a:r>
            <a:endParaRPr lang="en-US" sz="2800" dirty="0"/>
          </a:p>
        </p:txBody>
      </p:sp>
      <p:sp>
        <p:nvSpPr>
          <p:cNvPr id="5" name="Slide Number Placeholder 4"/>
          <p:cNvSpPr>
            <a:spLocks noGrp="1"/>
          </p:cNvSpPr>
          <p:nvPr>
            <p:ph type="sldNum" sz="quarter" idx="12"/>
          </p:nvPr>
        </p:nvSpPr>
        <p:spPr/>
        <p:txBody>
          <a:bodyPr/>
          <a:lstStyle/>
          <a:p>
            <a:fld id="{72795863-2509-495E-A4D3-2D1EB08AA326}" type="slidenum">
              <a:rPr lang="en-US" smtClean="0"/>
              <a:t>3</a:t>
            </a:fld>
            <a:endParaRPr lang="en-US"/>
          </a:p>
        </p:txBody>
      </p:sp>
    </p:spTree>
    <p:extLst>
      <p:ext uri="{BB962C8B-B14F-4D97-AF65-F5344CB8AC3E}">
        <p14:creationId xmlns:p14="http://schemas.microsoft.com/office/powerpoint/2010/main" val="39947178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838200" y="232229"/>
            <a:ext cx="10515600" cy="1458459"/>
          </a:xfrm>
        </p:spPr>
        <p:txBody>
          <a:bodyPr/>
          <a:lstStyle/>
          <a:p>
            <a:r>
              <a:rPr lang="en-US" dirty="0" smtClean="0">
                <a:latin typeface="Times New Roman" panose="02020603050405020304" pitchFamily="18" charset="0"/>
                <a:cs typeface="Times New Roman" panose="02020603050405020304" pitchFamily="18" charset="0"/>
              </a:rPr>
              <a:t>Question &amp; Answer Session</a:t>
            </a:r>
            <a:endParaRPr lang="en-US" sz="2400" dirty="0"/>
          </a:p>
        </p:txBody>
      </p:sp>
      <p:sp>
        <p:nvSpPr>
          <p:cNvPr id="2" name="Slide Number Placeholder 1"/>
          <p:cNvSpPr>
            <a:spLocks noGrp="1"/>
          </p:cNvSpPr>
          <p:nvPr>
            <p:ph type="sldNum" sz="quarter" idx="12"/>
          </p:nvPr>
        </p:nvSpPr>
        <p:spPr/>
        <p:txBody>
          <a:bodyPr/>
          <a:lstStyle/>
          <a:p>
            <a:fld id="{72795863-2509-495E-A4D3-2D1EB08AA326}" type="slidenum">
              <a:rPr lang="en-US" smtClean="0"/>
              <a:t>30</a:t>
            </a:fld>
            <a:endParaRPr lang="en-US"/>
          </a:p>
        </p:txBody>
      </p:sp>
      <p:sp>
        <p:nvSpPr>
          <p:cNvPr id="4" name="TextBox 3"/>
          <p:cNvSpPr txBox="1"/>
          <p:nvPr/>
        </p:nvSpPr>
        <p:spPr>
          <a:xfrm>
            <a:off x="752169" y="2153265"/>
            <a:ext cx="9497960" cy="2246769"/>
          </a:xfrm>
          <a:prstGeom prst="rect">
            <a:avLst/>
          </a:prstGeom>
          <a:noFill/>
        </p:spPr>
        <p:txBody>
          <a:bodyPr wrap="square" rtlCol="0">
            <a:spAutoFit/>
          </a:bodyPr>
          <a:lstStyle/>
          <a:p>
            <a:pPr marL="514350" indent="-514350">
              <a:buAutoNum type="arabicPeriod"/>
            </a:pPr>
            <a:r>
              <a:rPr lang="en-US" sz="2800" dirty="0" smtClean="0"/>
              <a:t>Enumerate peripheral limiting structures of the maxillary edentulous arch </a:t>
            </a:r>
          </a:p>
          <a:p>
            <a:pPr marL="514350" indent="-514350">
              <a:buAutoNum type="arabicPeriod"/>
            </a:pPr>
            <a:endParaRPr lang="en-US" sz="2800" dirty="0" smtClean="0"/>
          </a:p>
          <a:p>
            <a:r>
              <a:rPr lang="en-US" sz="2800" dirty="0" smtClean="0"/>
              <a:t>2. Enumerate stress and non stress bearing areas of the maxillary edentulous arch</a:t>
            </a:r>
            <a:endParaRPr lang="en-US" sz="2800" dirty="0"/>
          </a:p>
        </p:txBody>
      </p:sp>
    </p:spTree>
    <p:extLst>
      <p:ext uri="{BB962C8B-B14F-4D97-AF65-F5344CB8AC3E}">
        <p14:creationId xmlns:p14="http://schemas.microsoft.com/office/powerpoint/2010/main" val="22874092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38200" y="4760686"/>
            <a:ext cx="10831286" cy="14149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smtClean="0">
                <a:latin typeface="Times New Roman" panose="02020603050405020304" pitchFamily="18" charset="0"/>
                <a:cs typeface="Times New Roman" panose="02020603050405020304" pitchFamily="18" charset="0"/>
              </a:rPr>
              <a:t>THANK YOU </a:t>
            </a:r>
            <a:endParaRPr lang="en-US" dirty="0"/>
          </a:p>
        </p:txBody>
      </p:sp>
      <p:sp>
        <p:nvSpPr>
          <p:cNvPr id="2" name="Slide Number Placeholder 1"/>
          <p:cNvSpPr>
            <a:spLocks noGrp="1"/>
          </p:cNvSpPr>
          <p:nvPr>
            <p:ph type="sldNum" sz="quarter" idx="12"/>
          </p:nvPr>
        </p:nvSpPr>
        <p:spPr/>
        <p:txBody>
          <a:bodyPr/>
          <a:lstStyle/>
          <a:p>
            <a:fld id="{72795863-2509-495E-A4D3-2D1EB08AA326}" type="slidenum">
              <a:rPr lang="en-US" smtClean="0"/>
              <a:t>31</a:t>
            </a:fld>
            <a:endParaRPr lang="en-US"/>
          </a:p>
        </p:txBody>
      </p:sp>
    </p:spTree>
    <p:extLst>
      <p:ext uri="{BB962C8B-B14F-4D97-AF65-F5344CB8AC3E}">
        <p14:creationId xmlns:p14="http://schemas.microsoft.com/office/powerpoint/2010/main" val="32197896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07925"/>
            <a:ext cx="10515600" cy="835281"/>
          </a:xfrm>
        </p:spPr>
        <p:txBody>
          <a:bodyPr/>
          <a:lstStyle/>
          <a:p>
            <a:r>
              <a:rPr lang="en-US" dirty="0" smtClean="0">
                <a:latin typeface="+mn-lt"/>
              </a:rPr>
              <a:t>Table of Content </a:t>
            </a:r>
            <a:endParaRPr lang="en-US" dirty="0">
              <a:latin typeface="+mn-lt"/>
            </a:endParaRPr>
          </a:p>
        </p:txBody>
      </p:sp>
      <p:sp>
        <p:nvSpPr>
          <p:cNvPr id="3" name="Slide Number Placeholder 2"/>
          <p:cNvSpPr>
            <a:spLocks noGrp="1"/>
          </p:cNvSpPr>
          <p:nvPr>
            <p:ph type="sldNum" sz="quarter" idx="12"/>
          </p:nvPr>
        </p:nvSpPr>
        <p:spPr/>
        <p:txBody>
          <a:bodyPr/>
          <a:lstStyle/>
          <a:p>
            <a:fld id="{72795863-2509-495E-A4D3-2D1EB08AA326}" type="slidenum">
              <a:rPr lang="en-US" smtClean="0"/>
              <a:t>4</a:t>
            </a:fld>
            <a:endParaRPr lang="en-US"/>
          </a:p>
        </p:txBody>
      </p:sp>
      <p:sp>
        <p:nvSpPr>
          <p:cNvPr id="4" name="Rectangle 3"/>
          <p:cNvSpPr/>
          <p:nvPr/>
        </p:nvSpPr>
        <p:spPr>
          <a:xfrm>
            <a:off x="662152" y="1639614"/>
            <a:ext cx="9042286" cy="4876358"/>
          </a:xfrm>
          <a:prstGeom prst="rect">
            <a:avLst/>
          </a:prstGeom>
        </p:spPr>
        <p:txBody>
          <a:bodyPr wrap="square">
            <a:spAutoFit/>
          </a:bodyPr>
          <a:lstStyle/>
          <a:p>
            <a:r>
              <a:rPr lang="en-US" altLang="en-US" sz="2400" dirty="0" smtClean="0"/>
              <a:t>Introduction  to maxillary arch landmarks </a:t>
            </a:r>
          </a:p>
          <a:p>
            <a:r>
              <a:rPr lang="en-US" altLang="en-US" sz="2400" dirty="0" smtClean="0"/>
              <a:t>Residual </a:t>
            </a:r>
            <a:r>
              <a:rPr lang="en-US" altLang="en-US" sz="2400" dirty="0"/>
              <a:t>alveolar ridge</a:t>
            </a:r>
          </a:p>
          <a:p>
            <a:r>
              <a:rPr lang="en-US" altLang="en-US" sz="2400" dirty="0"/>
              <a:t>Labial </a:t>
            </a:r>
            <a:r>
              <a:rPr lang="en-US" altLang="en-US" sz="2400" dirty="0" smtClean="0"/>
              <a:t>&amp; Buccal Frenum</a:t>
            </a:r>
            <a:endParaRPr lang="en-US" altLang="en-US" sz="2400" dirty="0"/>
          </a:p>
          <a:p>
            <a:r>
              <a:rPr lang="en-US" altLang="en-US" sz="2400" dirty="0" smtClean="0"/>
              <a:t>Labial &amp; Buccal vestibule</a:t>
            </a:r>
          </a:p>
          <a:p>
            <a:r>
              <a:rPr lang="en-US" altLang="en-US" sz="2400" dirty="0" smtClean="0"/>
              <a:t>Incisive papilla </a:t>
            </a:r>
            <a:endParaRPr lang="en-US" altLang="en-US" sz="2400" dirty="0"/>
          </a:p>
          <a:p>
            <a:r>
              <a:rPr lang="en-US" altLang="en-US" sz="2400" dirty="0" smtClean="0"/>
              <a:t>Palatal Rouge area</a:t>
            </a:r>
            <a:endParaRPr lang="en-US" altLang="en-US" sz="2400" dirty="0"/>
          </a:p>
          <a:p>
            <a:r>
              <a:rPr lang="en-US" altLang="en-US" sz="2400" dirty="0"/>
              <a:t>Mid palatine suture </a:t>
            </a:r>
          </a:p>
          <a:p>
            <a:r>
              <a:rPr lang="en-US" altLang="en-US" sz="2400" dirty="0"/>
              <a:t>Fovea palatine </a:t>
            </a:r>
          </a:p>
          <a:p>
            <a:r>
              <a:rPr lang="en-US" altLang="en-US" sz="2400" dirty="0"/>
              <a:t>Posterior palatal seal</a:t>
            </a:r>
          </a:p>
          <a:p>
            <a:r>
              <a:rPr lang="en-US" altLang="en-US" sz="2400" dirty="0" smtClean="0"/>
              <a:t>Maxillary tuberosity</a:t>
            </a:r>
            <a:endParaRPr lang="en-US" altLang="en-US" sz="2400" dirty="0"/>
          </a:p>
          <a:p>
            <a:r>
              <a:rPr lang="en-US" altLang="en-US" sz="2400" dirty="0" smtClean="0"/>
              <a:t>Hamular </a:t>
            </a:r>
            <a:r>
              <a:rPr lang="en-US" altLang="en-US" sz="2400" dirty="0"/>
              <a:t>notch </a:t>
            </a:r>
            <a:endParaRPr lang="en-US" altLang="en-US" sz="2400" dirty="0" smtClean="0"/>
          </a:p>
          <a:p>
            <a:r>
              <a:rPr lang="en-US" altLang="en-US" sz="2400" dirty="0" smtClean="0"/>
              <a:t>Summary &amp; take home message </a:t>
            </a:r>
          </a:p>
          <a:p>
            <a:r>
              <a:rPr lang="en-US" altLang="en-US" sz="2400" dirty="0" smtClean="0"/>
              <a:t>References </a:t>
            </a:r>
          </a:p>
        </p:txBody>
      </p:sp>
    </p:spTree>
    <p:extLst>
      <p:ext uri="{BB962C8B-B14F-4D97-AF65-F5344CB8AC3E}">
        <p14:creationId xmlns:p14="http://schemas.microsoft.com/office/powerpoint/2010/main" val="2259760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Rectangle 3"/>
          <p:cNvSpPr>
            <a:spLocks noChangeArrowheads="1"/>
          </p:cNvSpPr>
          <p:nvPr/>
        </p:nvSpPr>
        <p:spPr bwMode="auto">
          <a:xfrm>
            <a:off x="697832" y="1828801"/>
            <a:ext cx="11189368" cy="3305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indent="457200">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1" hangingPunct="1">
              <a:lnSpc>
                <a:spcPct val="130000"/>
              </a:lnSpc>
              <a:spcBef>
                <a:spcPct val="0"/>
              </a:spcBef>
              <a:buClrTx/>
              <a:buFontTx/>
              <a:buNone/>
            </a:pPr>
            <a:endParaRPr lang="en-US" altLang="en-US" sz="2800" dirty="0">
              <a:solidFill>
                <a:srgbClr val="0000FF"/>
              </a:solidFill>
              <a:cs typeface="Times New Roman" panose="02020603050405020304" pitchFamily="18" charset="0"/>
            </a:endParaRPr>
          </a:p>
          <a:p>
            <a:pPr algn="just">
              <a:lnSpc>
                <a:spcPct val="130000"/>
              </a:lnSpc>
              <a:spcBef>
                <a:spcPct val="0"/>
              </a:spcBef>
              <a:buClrTx/>
              <a:buFontTx/>
              <a:buNone/>
            </a:pPr>
            <a:r>
              <a:rPr lang="en-US" altLang="en-US" sz="3600" dirty="0">
                <a:solidFill>
                  <a:srgbClr val="0000FF"/>
                </a:solidFill>
                <a:cs typeface="Times New Roman" panose="02020603050405020304" pitchFamily="18" charset="0"/>
              </a:rPr>
              <a:t>Knowledge of oral anatomy helps the operator in understanding the landmarks that serve as positive guides in Prosthodontic procedures.</a:t>
            </a:r>
            <a:r>
              <a:rPr lang="en-US" altLang="en-US" dirty="0">
                <a:solidFill>
                  <a:srgbClr val="0000FF"/>
                </a:solidFill>
                <a:cs typeface="Times New Roman" panose="02020603050405020304" pitchFamily="18" charset="0"/>
              </a:rPr>
              <a:t> </a:t>
            </a:r>
          </a:p>
          <a:p>
            <a:pPr>
              <a:spcBef>
                <a:spcPct val="0"/>
              </a:spcBef>
              <a:buClrTx/>
              <a:buFontTx/>
              <a:buNone/>
            </a:pPr>
            <a:endParaRPr lang="en-US" altLang="en-US" dirty="0">
              <a:solidFill>
                <a:srgbClr val="0000FF"/>
              </a:solidFill>
            </a:endParaRPr>
          </a:p>
        </p:txBody>
      </p:sp>
      <p:sp>
        <p:nvSpPr>
          <p:cNvPr id="2" name="TextBox 1"/>
          <p:cNvSpPr txBox="1"/>
          <p:nvPr/>
        </p:nvSpPr>
        <p:spPr>
          <a:xfrm flipH="1">
            <a:off x="914400" y="1106905"/>
            <a:ext cx="4740442" cy="523220"/>
          </a:xfrm>
          <a:prstGeom prst="rect">
            <a:avLst/>
          </a:prstGeom>
          <a:noFill/>
        </p:spPr>
        <p:txBody>
          <a:bodyPr wrap="square" rtlCol="0">
            <a:spAutoFit/>
          </a:bodyPr>
          <a:lstStyle/>
          <a:p>
            <a:r>
              <a:rPr lang="en-US" sz="2800" dirty="0" smtClean="0">
                <a:solidFill>
                  <a:srgbClr val="FF0000"/>
                </a:solidFill>
              </a:rPr>
              <a:t>Introduction</a:t>
            </a:r>
            <a:r>
              <a:rPr lang="en-US" sz="2800" dirty="0" smtClean="0"/>
              <a:t> </a:t>
            </a:r>
            <a:endParaRPr lang="en-US" sz="2800" dirty="0"/>
          </a:p>
        </p:txBody>
      </p:sp>
    </p:spTree>
    <p:extLst>
      <p:ext uri="{BB962C8B-B14F-4D97-AF65-F5344CB8AC3E}">
        <p14:creationId xmlns:p14="http://schemas.microsoft.com/office/powerpoint/2010/main" val="38464181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slide(fromLeft)">
                                      <p:cBhvr>
                                        <p:cTn id="7" dur="500"/>
                                        <p:tgtEl>
                                          <p:spTgt spid="43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148" name="Object 4"/>
          <p:cNvGraphicFramePr>
            <a:graphicFrameLocks noGrp="1" noChangeAspect="1"/>
          </p:cNvGraphicFramePr>
          <p:nvPr>
            <p:ph type="body" idx="1"/>
            <p:extLst>
              <p:ext uri="{D42A27DB-BD31-4B8C-83A1-F6EECF244321}">
                <p14:modId xmlns:p14="http://schemas.microsoft.com/office/powerpoint/2010/main" val="2458326694"/>
              </p:ext>
            </p:extLst>
          </p:nvPr>
        </p:nvGraphicFramePr>
        <p:xfrm>
          <a:off x="0" y="601578"/>
          <a:ext cx="6664325" cy="6256422"/>
        </p:xfrm>
        <a:graphic>
          <a:graphicData uri="http://schemas.openxmlformats.org/presentationml/2006/ole">
            <mc:AlternateContent xmlns:mc="http://schemas.openxmlformats.org/markup-compatibility/2006">
              <mc:Choice xmlns:v="urn:schemas-microsoft-com:vml" Requires="v">
                <p:oleObj spid="_x0000_s2078" name="Photo Editor Photo" r:id="rId3" imgW="19504762" imgH="14628571" progId="MSPhotoEd.3">
                  <p:embed/>
                </p:oleObj>
              </mc:Choice>
              <mc:Fallback>
                <p:oleObj name="Photo Editor Photo" r:id="rId3" imgW="19504762" imgH="14628571" progId="MSPhotoEd.3">
                  <p:embed/>
                  <p:pic>
                    <p:nvPicPr>
                      <p:cNvPr id="614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1578"/>
                        <a:ext cx="6664325" cy="6256422"/>
                      </a:xfrm>
                      <a:prstGeom prst="rect">
                        <a:avLst/>
                      </a:prstGeom>
                      <a:noFill/>
                      <a:ln>
                        <a:noFill/>
                      </a:ln>
                      <a:effectLst/>
                    </p:spPr>
                  </p:pic>
                </p:oleObj>
              </mc:Fallback>
            </mc:AlternateContent>
          </a:graphicData>
        </a:graphic>
      </p:graphicFrame>
      <p:graphicFrame>
        <p:nvGraphicFramePr>
          <p:cNvPr id="3" name="Object 3"/>
          <p:cNvGraphicFramePr>
            <a:graphicFrameLocks noChangeAspect="1"/>
          </p:cNvGraphicFramePr>
          <p:nvPr>
            <p:extLst>
              <p:ext uri="{D42A27DB-BD31-4B8C-83A1-F6EECF244321}">
                <p14:modId xmlns:p14="http://schemas.microsoft.com/office/powerpoint/2010/main" val="2993497291"/>
              </p:ext>
            </p:extLst>
          </p:nvPr>
        </p:nvGraphicFramePr>
        <p:xfrm>
          <a:off x="6799634" y="697832"/>
          <a:ext cx="5392366" cy="6160168"/>
        </p:xfrm>
        <a:graphic>
          <a:graphicData uri="http://schemas.openxmlformats.org/presentationml/2006/ole">
            <mc:AlternateContent xmlns:mc="http://schemas.openxmlformats.org/markup-compatibility/2006">
              <mc:Choice xmlns:v="urn:schemas-microsoft-com:vml" Requires="v">
                <p:oleObj spid="_x0000_s2079" name="Photo Editor Photo" r:id="rId5" imgW="2161905" imgH="1657581" progId="MSPhotoEd.3">
                  <p:embed/>
                </p:oleObj>
              </mc:Choice>
              <mc:Fallback>
                <p:oleObj name="Photo Editor Photo" r:id="rId5" imgW="2161905" imgH="1657581" progId="MSPhotoEd.3">
                  <p:embed/>
                  <p:pic>
                    <p:nvPicPr>
                      <p:cNvPr id="1027" name="Object 3"/>
                      <p:cNvPicPr>
                        <a:picLocks noChangeAspect="1" noChangeArrowheads="1"/>
                      </p:cNvPicPr>
                      <p:nvPr/>
                    </p:nvPicPr>
                    <p:blipFill>
                      <a:blip r:embed="rId6">
                        <a:lum contrast="30000"/>
                        <a:extLst>
                          <a:ext uri="{28A0092B-C50C-407E-A947-70E740481C1C}">
                            <a14:useLocalDpi xmlns:a14="http://schemas.microsoft.com/office/drawing/2010/main" val="0"/>
                          </a:ext>
                        </a:extLst>
                      </a:blip>
                      <a:srcRect/>
                      <a:stretch>
                        <a:fillRect/>
                      </a:stretch>
                    </p:blipFill>
                    <p:spPr bwMode="auto">
                      <a:xfrm>
                        <a:off x="6799634" y="697832"/>
                        <a:ext cx="5392366" cy="6160168"/>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5521268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42"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barn(outHorizontal)">
                                      <p:cBhvr>
                                        <p:cTn id="7" dur="500"/>
                                        <p:tgtEl>
                                          <p:spTgt spid="6148"/>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ppt_h/2"/>
                                          </p:val>
                                        </p:tav>
                                        <p:tav tm="100000">
                                          <p:val>
                                            <p:strVal val="#ppt_y"/>
                                          </p:val>
                                        </p:tav>
                                      </p:tavLst>
                                    </p:anim>
                                    <p:anim calcmode="lin" valueType="num">
                                      <p:cBhvr>
                                        <p:cTn id="14" dur="500" fill="hold"/>
                                        <p:tgtEl>
                                          <p:spTgt spid="3"/>
                                        </p:tgtEl>
                                        <p:attrNameLst>
                                          <p:attrName>ppt_w</p:attrName>
                                        </p:attrNameLst>
                                      </p:cBhvr>
                                      <p:tavLst>
                                        <p:tav tm="0">
                                          <p:val>
                                            <p:strVal val="#ppt_w"/>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0243" name="Object 3"/>
          <p:cNvGraphicFramePr>
            <a:graphicFrameLocks noGrp="1" noChangeAspect="1"/>
          </p:cNvGraphicFramePr>
          <p:nvPr>
            <p:ph type="body" idx="1"/>
          </p:nvPr>
        </p:nvGraphicFramePr>
        <p:xfrm>
          <a:off x="2057400" y="381001"/>
          <a:ext cx="3124200" cy="2938463"/>
        </p:xfrm>
        <a:graphic>
          <a:graphicData uri="http://schemas.openxmlformats.org/presentationml/2006/ole">
            <mc:AlternateContent xmlns:mc="http://schemas.openxmlformats.org/markup-compatibility/2006">
              <mc:Choice xmlns:v="urn:schemas-microsoft-com:vml" Requires="v">
                <p:oleObj spid="_x0000_s3130" name="Photo Editor Photo" r:id="rId3" imgW="1924319" imgH="1809524" progId="MSPhotoEd.3">
                  <p:embed/>
                </p:oleObj>
              </mc:Choice>
              <mc:Fallback>
                <p:oleObj name="Photo Editor Photo" r:id="rId3" imgW="1924319" imgH="1809524" progId="MSPhotoEd.3">
                  <p:embed/>
                  <p:pic>
                    <p:nvPicPr>
                      <p:cNvPr id="10243"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381001"/>
                        <a:ext cx="3124200" cy="2938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10244" name="Object 4"/>
          <p:cNvGraphicFramePr>
            <a:graphicFrameLocks noChangeAspect="1"/>
          </p:cNvGraphicFramePr>
          <p:nvPr/>
        </p:nvGraphicFramePr>
        <p:xfrm>
          <a:off x="6858000" y="381000"/>
          <a:ext cx="3352800" cy="2859088"/>
        </p:xfrm>
        <a:graphic>
          <a:graphicData uri="http://schemas.openxmlformats.org/presentationml/2006/ole">
            <mc:AlternateContent xmlns:mc="http://schemas.openxmlformats.org/markup-compatibility/2006">
              <mc:Choice xmlns:v="urn:schemas-microsoft-com:vml" Requires="v">
                <p:oleObj spid="_x0000_s3131" name="Photo Editor Photo" r:id="rId5" imgW="2076740" imgH="1771429" progId="MSPhotoEd.3">
                  <p:embed/>
                </p:oleObj>
              </mc:Choice>
              <mc:Fallback>
                <p:oleObj name="Photo Editor Photo" r:id="rId5" imgW="2076740" imgH="1771429" progId="MSPhotoEd.3">
                  <p:embed/>
                  <p:pic>
                    <p:nvPicPr>
                      <p:cNvPr id="1024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381000"/>
                        <a:ext cx="3352800" cy="285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5" name="Object 5"/>
          <p:cNvGraphicFramePr>
            <a:graphicFrameLocks noChangeAspect="1"/>
          </p:cNvGraphicFramePr>
          <p:nvPr/>
        </p:nvGraphicFramePr>
        <p:xfrm>
          <a:off x="2057400" y="3733801"/>
          <a:ext cx="3200400" cy="2855913"/>
        </p:xfrm>
        <a:graphic>
          <a:graphicData uri="http://schemas.openxmlformats.org/presentationml/2006/ole">
            <mc:AlternateContent xmlns:mc="http://schemas.openxmlformats.org/markup-compatibility/2006">
              <mc:Choice xmlns:v="urn:schemas-microsoft-com:vml" Requires="v">
                <p:oleObj spid="_x0000_s3132" name="Photo Editor Photo" r:id="rId7" imgW="1952898" imgH="1743318" progId="MSPhotoEd.3">
                  <p:embed/>
                </p:oleObj>
              </mc:Choice>
              <mc:Fallback>
                <p:oleObj name="Photo Editor Photo" r:id="rId7" imgW="1952898" imgH="1743318" progId="MSPhotoEd.3">
                  <p:embed/>
                  <p:pic>
                    <p:nvPicPr>
                      <p:cNvPr id="10245"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7400" y="3733801"/>
                        <a:ext cx="3200400" cy="285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6" name="Object 6"/>
          <p:cNvGraphicFramePr>
            <a:graphicFrameLocks noChangeAspect="1"/>
          </p:cNvGraphicFramePr>
          <p:nvPr/>
        </p:nvGraphicFramePr>
        <p:xfrm>
          <a:off x="6858000" y="3733800"/>
          <a:ext cx="3276600" cy="2852738"/>
        </p:xfrm>
        <a:graphic>
          <a:graphicData uri="http://schemas.openxmlformats.org/presentationml/2006/ole">
            <mc:AlternateContent xmlns:mc="http://schemas.openxmlformats.org/markup-compatibility/2006">
              <mc:Choice xmlns:v="urn:schemas-microsoft-com:vml" Requires="v">
                <p:oleObj spid="_x0000_s3133" name="Photo Editor Photo" r:id="rId9" imgW="2066667" imgH="1800476" progId="MSPhotoEd.3">
                  <p:embed/>
                </p:oleObj>
              </mc:Choice>
              <mc:Fallback>
                <p:oleObj name="Photo Editor Photo" r:id="rId9" imgW="2066667" imgH="1800476" progId="MSPhotoEd.3">
                  <p:embed/>
                  <p:pic>
                    <p:nvPicPr>
                      <p:cNvPr id="1024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0" y="3733800"/>
                        <a:ext cx="3276600" cy="285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8225845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checkerboard(across)">
                                      <p:cBhvr>
                                        <p:cTn id="7" dur="500"/>
                                        <p:tgtEl>
                                          <p:spTgt spid="102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0244"/>
                                        </p:tgtEl>
                                        <p:attrNameLst>
                                          <p:attrName>style.visibility</p:attrName>
                                        </p:attrNameLst>
                                      </p:cBhvr>
                                      <p:to>
                                        <p:strVal val="visible"/>
                                      </p:to>
                                    </p:set>
                                    <p:animEffect transition="in" filter="checkerboard(across)">
                                      <p:cBhvr>
                                        <p:cTn id="12" dur="500"/>
                                        <p:tgtEl>
                                          <p:spTgt spid="102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10245"/>
                                        </p:tgtEl>
                                        <p:attrNameLst>
                                          <p:attrName>style.visibility</p:attrName>
                                        </p:attrNameLst>
                                      </p:cBhvr>
                                      <p:to>
                                        <p:strVal val="visible"/>
                                      </p:to>
                                    </p:set>
                                    <p:animEffect transition="in" filter="checkerboard(across)">
                                      <p:cBhvr>
                                        <p:cTn id="17" dur="500"/>
                                        <p:tgtEl>
                                          <p:spTgt spid="1024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10246"/>
                                        </p:tgtEl>
                                        <p:attrNameLst>
                                          <p:attrName>style.visibility</p:attrName>
                                        </p:attrNameLst>
                                      </p:cBhvr>
                                      <p:to>
                                        <p:strVal val="visible"/>
                                      </p:to>
                                    </p:set>
                                    <p:animEffect transition="in" filter="checkerboard(across)">
                                      <p:cBhvr>
                                        <p:cTn id="22" dur="5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64695" y="385008"/>
            <a:ext cx="11598442" cy="1130970"/>
          </a:xfrm>
        </p:spPr>
        <p:txBody>
          <a:bodyPr>
            <a:normAutofit/>
          </a:bodyPr>
          <a:lstStyle/>
          <a:p>
            <a:pPr algn="ctr" eaLnBrk="1" hangingPunct="1"/>
            <a:r>
              <a:rPr lang="en-US" altLang="en-US" sz="3600" b="1" dirty="0">
                <a:solidFill>
                  <a:srgbClr val="0000FF"/>
                </a:solidFill>
                <a:latin typeface="AGaramond" pitchFamily="18" charset="0"/>
              </a:rPr>
              <a:t>Maxillary and Mandibular </a:t>
            </a:r>
            <a:r>
              <a:rPr lang="en-US" altLang="en-US" sz="3600" b="1" dirty="0" smtClean="0">
                <a:solidFill>
                  <a:srgbClr val="0000FF"/>
                </a:solidFill>
                <a:latin typeface="AGaramond" pitchFamily="18" charset="0"/>
              </a:rPr>
              <a:t>Edentulous </a:t>
            </a:r>
            <a:r>
              <a:rPr lang="en-US" altLang="en-US" sz="3600" b="1" dirty="0">
                <a:solidFill>
                  <a:srgbClr val="0000FF"/>
                </a:solidFill>
                <a:latin typeface="AGaramond" pitchFamily="18" charset="0"/>
              </a:rPr>
              <a:t>Foundations</a:t>
            </a:r>
          </a:p>
        </p:txBody>
      </p:sp>
      <p:graphicFrame>
        <p:nvGraphicFramePr>
          <p:cNvPr id="9219" name="Object 3"/>
          <p:cNvGraphicFramePr>
            <a:graphicFrameLocks noGrp="1" noChangeAspect="1"/>
          </p:cNvGraphicFramePr>
          <p:nvPr>
            <p:ph type="body" idx="1"/>
            <p:extLst>
              <p:ext uri="{D42A27DB-BD31-4B8C-83A1-F6EECF244321}">
                <p14:modId xmlns:p14="http://schemas.microsoft.com/office/powerpoint/2010/main" val="3343403447"/>
              </p:ext>
            </p:extLst>
          </p:nvPr>
        </p:nvGraphicFramePr>
        <p:xfrm>
          <a:off x="6472988" y="2133599"/>
          <a:ext cx="5540581" cy="4122822"/>
        </p:xfrm>
        <a:graphic>
          <a:graphicData uri="http://schemas.openxmlformats.org/presentationml/2006/ole">
            <mc:AlternateContent xmlns:mc="http://schemas.openxmlformats.org/markup-compatibility/2006">
              <mc:Choice xmlns:v="urn:schemas-microsoft-com:vml" Requires="v">
                <p:oleObj spid="_x0000_s4128" name="Photo Editor Photo" r:id="rId3" imgW="2800741" imgH="1857143" progId="MSPhotoEd.3">
                  <p:embed/>
                </p:oleObj>
              </mc:Choice>
              <mc:Fallback>
                <p:oleObj name="Photo Editor Photo" r:id="rId3" imgW="2800741" imgH="1857143" progId="MSPhotoEd.3">
                  <p:embed/>
                  <p:pic>
                    <p:nvPicPr>
                      <p:cNvPr id="9219" name="Object 3"/>
                      <p:cNvPicPr>
                        <a:picLocks noChangeAspect="1" noChangeArrowheads="1"/>
                      </p:cNvPicPr>
                      <p:nvPr/>
                    </p:nvPicPr>
                    <p:blipFill>
                      <a:blip r:embed="rId4">
                        <a:extLst>
                          <a:ext uri="{28A0092B-C50C-407E-A947-70E740481C1C}">
                            <a14:useLocalDpi xmlns:a14="http://schemas.microsoft.com/office/drawing/2010/main" val="0"/>
                          </a:ext>
                        </a:extLst>
                      </a:blip>
                      <a:srcRect l="2098" t="3703"/>
                      <a:stretch>
                        <a:fillRect/>
                      </a:stretch>
                    </p:blipFill>
                    <p:spPr bwMode="auto">
                      <a:xfrm>
                        <a:off x="6472988" y="2133599"/>
                        <a:ext cx="5540581" cy="4122822"/>
                      </a:xfrm>
                      <a:prstGeom prst="rect">
                        <a:avLst/>
                      </a:prstGeom>
                      <a:noFill/>
                      <a:ln>
                        <a:noFill/>
                      </a:ln>
                    </p:spPr>
                  </p:pic>
                </p:oleObj>
              </mc:Fallback>
            </mc:AlternateContent>
          </a:graphicData>
        </a:graphic>
      </p:graphicFrame>
      <p:graphicFrame>
        <p:nvGraphicFramePr>
          <p:cNvPr id="9220" name="Object 4"/>
          <p:cNvGraphicFramePr>
            <a:graphicFrameLocks noChangeAspect="1"/>
          </p:cNvGraphicFramePr>
          <p:nvPr>
            <p:extLst>
              <p:ext uri="{D42A27DB-BD31-4B8C-83A1-F6EECF244321}">
                <p14:modId xmlns:p14="http://schemas.microsoft.com/office/powerpoint/2010/main" val="1725961055"/>
              </p:ext>
            </p:extLst>
          </p:nvPr>
        </p:nvGraphicFramePr>
        <p:xfrm>
          <a:off x="0" y="2189747"/>
          <a:ext cx="6529589" cy="4066674"/>
        </p:xfrm>
        <a:graphic>
          <a:graphicData uri="http://schemas.openxmlformats.org/presentationml/2006/ole">
            <mc:AlternateContent xmlns:mc="http://schemas.openxmlformats.org/markup-compatibility/2006">
              <mc:Choice xmlns:v="urn:schemas-microsoft-com:vml" Requires="v">
                <p:oleObj spid="_x0000_s4129" name="Photo Editor Photo" r:id="rId5" imgW="2752381" imgH="1714739" progId="MSPhotoEd.3">
                  <p:embed/>
                </p:oleObj>
              </mc:Choice>
              <mc:Fallback>
                <p:oleObj name="Photo Editor Photo" r:id="rId5" imgW="2752381" imgH="1714739" progId="MSPhotoEd.3">
                  <p:embed/>
                  <p:pic>
                    <p:nvPicPr>
                      <p:cNvPr id="922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189747"/>
                        <a:ext cx="6529589" cy="4066674"/>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5280626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box(out)">
                                      <p:cBhvr>
                                        <p:cTn id="7" dur="500"/>
                                        <p:tgtEl>
                                          <p:spTgt spid="9220"/>
                                        </p:tgtEl>
                                      </p:cBhvr>
                                    </p:animEffect>
                                  </p:childTnLst>
                                </p:cTn>
                              </p:par>
                            </p:childTnLst>
                          </p:cTn>
                        </p:par>
                        <p:par>
                          <p:cTn id="8" fill="hold" nodeType="afterGroup">
                            <p:stCondLst>
                              <p:cond delay="500"/>
                            </p:stCondLst>
                            <p:childTnLst>
                              <p:par>
                                <p:cTn id="9" presetID="4" presetClass="entr" presetSubtype="32" fill="hold" nodeType="afterEffect">
                                  <p:stCondLst>
                                    <p:cond delay="0"/>
                                  </p:stCondLst>
                                  <p:childTnLst>
                                    <p:set>
                                      <p:cBhvr>
                                        <p:cTn id="10" dur="1" fill="hold">
                                          <p:stCondLst>
                                            <p:cond delay="0"/>
                                          </p:stCondLst>
                                        </p:cTn>
                                        <p:tgtEl>
                                          <p:spTgt spid="9219"/>
                                        </p:tgtEl>
                                        <p:attrNameLst>
                                          <p:attrName>style.visibility</p:attrName>
                                        </p:attrNameLst>
                                      </p:cBhvr>
                                      <p:to>
                                        <p:strVal val="visible"/>
                                      </p:to>
                                    </p:set>
                                    <p:animEffect transition="in" filter="box(out)">
                                      <p:cBhvr>
                                        <p:cTn id="11" dur="500"/>
                                        <p:tgtEl>
                                          <p:spTgt spid="9219"/>
                                        </p:tgtEl>
                                      </p:cBhvr>
                                    </p:animEffect>
                                  </p:childTnLst>
                                </p:cTn>
                              </p:par>
                            </p:childTnLst>
                          </p:cTn>
                        </p:par>
                        <p:par>
                          <p:cTn id="12" fill="hold" nodeType="afterGroup">
                            <p:stCondLst>
                              <p:cond delay="1000"/>
                            </p:stCondLst>
                            <p:childTnLst>
                              <p:par>
                                <p:cTn id="13" presetID="3" presetClass="entr" presetSubtype="5" fill="hold" grpId="0" nodeType="afterEffect">
                                  <p:stCondLst>
                                    <p:cond delay="0"/>
                                  </p:stCondLst>
                                  <p:childTnLst>
                                    <p:set>
                                      <p:cBhvr>
                                        <p:cTn id="14" dur="1" fill="hold">
                                          <p:stCondLst>
                                            <p:cond delay="0"/>
                                          </p:stCondLst>
                                        </p:cTn>
                                        <p:tgtEl>
                                          <p:spTgt spid="9218"/>
                                        </p:tgtEl>
                                        <p:attrNameLst>
                                          <p:attrName>style.visibility</p:attrName>
                                        </p:attrNameLst>
                                      </p:cBhvr>
                                      <p:to>
                                        <p:strVal val="visible"/>
                                      </p:to>
                                    </p:set>
                                    <p:animEffect transition="in" filter="blinds(vertical)">
                                      <p:cBhvr>
                                        <p:cTn id="15"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1748" name="Object 4"/>
          <p:cNvGraphicFramePr>
            <a:graphicFrameLocks noGrp="1" noChangeAspect="1"/>
          </p:cNvGraphicFramePr>
          <p:nvPr>
            <p:ph type="body" idx="1"/>
          </p:nvPr>
        </p:nvGraphicFramePr>
        <p:xfrm>
          <a:off x="1828800" y="425451"/>
          <a:ext cx="3886200" cy="2760663"/>
        </p:xfrm>
        <a:graphic>
          <a:graphicData uri="http://schemas.openxmlformats.org/presentationml/2006/ole">
            <mc:AlternateContent xmlns:mc="http://schemas.openxmlformats.org/markup-compatibility/2006">
              <mc:Choice xmlns:v="urn:schemas-microsoft-com:vml" Requires="v">
                <p:oleObj spid="_x0000_s5178" name="Photo Editor Photo" r:id="rId3" imgW="2305372" imgH="1638529" progId="MSPhotoEd.3">
                  <p:embed/>
                </p:oleObj>
              </mc:Choice>
              <mc:Fallback>
                <p:oleObj name="Photo Editor Photo" r:id="rId3" imgW="2305372" imgH="1638529" progId="MSPhotoEd.3">
                  <p:embed/>
                  <p:pic>
                    <p:nvPicPr>
                      <p:cNvPr id="3174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425451"/>
                        <a:ext cx="3886200" cy="276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749" name="Object 5"/>
          <p:cNvGraphicFramePr>
            <a:graphicFrameLocks noChangeAspect="1"/>
          </p:cNvGraphicFramePr>
          <p:nvPr/>
        </p:nvGraphicFramePr>
        <p:xfrm>
          <a:off x="6781800" y="381000"/>
          <a:ext cx="3581400" cy="2686050"/>
        </p:xfrm>
        <a:graphic>
          <a:graphicData uri="http://schemas.openxmlformats.org/presentationml/2006/ole">
            <mc:AlternateContent xmlns:mc="http://schemas.openxmlformats.org/markup-compatibility/2006">
              <mc:Choice xmlns:v="urn:schemas-microsoft-com:vml" Requires="v">
                <p:oleObj spid="_x0000_s5179" name="Slide" r:id="rId5" imgW="4572000" imgH="3429000" progId="PowerPoint.Slide.8">
                  <p:embed/>
                </p:oleObj>
              </mc:Choice>
              <mc:Fallback>
                <p:oleObj name="Slide" r:id="rId5" imgW="4572000" imgH="3429000" progId="PowerPoint.Slide.8">
                  <p:embed/>
                  <p:pic>
                    <p:nvPicPr>
                      <p:cNvPr id="31749"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381000"/>
                        <a:ext cx="3581400"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750" name="Object 6"/>
          <p:cNvGraphicFramePr>
            <a:graphicFrameLocks noChangeAspect="1"/>
          </p:cNvGraphicFramePr>
          <p:nvPr/>
        </p:nvGraphicFramePr>
        <p:xfrm>
          <a:off x="1828800" y="3657600"/>
          <a:ext cx="3810000" cy="2857500"/>
        </p:xfrm>
        <a:graphic>
          <a:graphicData uri="http://schemas.openxmlformats.org/presentationml/2006/ole">
            <mc:AlternateContent xmlns:mc="http://schemas.openxmlformats.org/markup-compatibility/2006">
              <mc:Choice xmlns:v="urn:schemas-microsoft-com:vml" Requires="v">
                <p:oleObj spid="_x0000_s5180" name="Slide" r:id="rId7" imgW="4572000" imgH="3429000" progId="PowerPoint.Slide.8">
                  <p:embed/>
                </p:oleObj>
              </mc:Choice>
              <mc:Fallback>
                <p:oleObj name="Slide" r:id="rId7" imgW="4572000" imgH="3429000" progId="PowerPoint.Slide.8">
                  <p:embed/>
                  <p:pic>
                    <p:nvPicPr>
                      <p:cNvPr id="3175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3657600"/>
                        <a:ext cx="38100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751" name="Object 7"/>
          <p:cNvGraphicFramePr>
            <a:graphicFrameLocks noChangeAspect="1"/>
          </p:cNvGraphicFramePr>
          <p:nvPr/>
        </p:nvGraphicFramePr>
        <p:xfrm>
          <a:off x="6705600" y="3733800"/>
          <a:ext cx="3581400" cy="2686050"/>
        </p:xfrm>
        <a:graphic>
          <a:graphicData uri="http://schemas.openxmlformats.org/presentationml/2006/ole">
            <mc:AlternateContent xmlns:mc="http://schemas.openxmlformats.org/markup-compatibility/2006">
              <mc:Choice xmlns:v="urn:schemas-microsoft-com:vml" Requires="v">
                <p:oleObj spid="_x0000_s5181" name="Slide" r:id="rId9" imgW="4572000" imgH="3429000" progId="PowerPoint.Slide.8">
                  <p:embed/>
                </p:oleObj>
              </mc:Choice>
              <mc:Fallback>
                <p:oleObj name="Slide" r:id="rId9" imgW="4572000" imgH="3429000" progId="PowerPoint.Slide.8">
                  <p:embed/>
                  <p:pic>
                    <p:nvPicPr>
                      <p:cNvPr id="31751"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05600" y="3733800"/>
                        <a:ext cx="3581400"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5106791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1748"/>
                                        </p:tgtEl>
                                        <p:attrNameLst>
                                          <p:attrName>style.visibility</p:attrName>
                                        </p:attrNameLst>
                                      </p:cBhvr>
                                      <p:to>
                                        <p:strVal val="visible"/>
                                      </p:to>
                                    </p:set>
                                    <p:anim calcmode="lin" valueType="num">
                                      <p:cBhvr additive="base">
                                        <p:cTn id="7" dur="500" fill="hold"/>
                                        <p:tgtEl>
                                          <p:spTgt spid="31748"/>
                                        </p:tgtEl>
                                        <p:attrNameLst>
                                          <p:attrName>ppt_x</p:attrName>
                                        </p:attrNameLst>
                                      </p:cBhvr>
                                      <p:tavLst>
                                        <p:tav tm="0">
                                          <p:val>
                                            <p:strVal val="0-#ppt_w/2"/>
                                          </p:val>
                                        </p:tav>
                                        <p:tav tm="100000">
                                          <p:val>
                                            <p:strVal val="#ppt_x"/>
                                          </p:val>
                                        </p:tav>
                                      </p:tavLst>
                                    </p:anim>
                                    <p:anim calcmode="lin" valueType="num">
                                      <p:cBhvr additive="base">
                                        <p:cTn id="8" dur="500" fill="hold"/>
                                        <p:tgtEl>
                                          <p:spTgt spid="317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31749"/>
                                        </p:tgtEl>
                                        <p:attrNameLst>
                                          <p:attrName>style.visibility</p:attrName>
                                        </p:attrNameLst>
                                      </p:cBhvr>
                                      <p:to>
                                        <p:strVal val="visible"/>
                                      </p:to>
                                    </p:set>
                                    <p:anim calcmode="lin" valueType="num">
                                      <p:cBhvr additive="base">
                                        <p:cTn id="13" dur="500" fill="hold"/>
                                        <p:tgtEl>
                                          <p:spTgt spid="31749"/>
                                        </p:tgtEl>
                                        <p:attrNameLst>
                                          <p:attrName>ppt_x</p:attrName>
                                        </p:attrNameLst>
                                      </p:cBhvr>
                                      <p:tavLst>
                                        <p:tav tm="0">
                                          <p:val>
                                            <p:strVal val="1+#ppt_w/2"/>
                                          </p:val>
                                        </p:tav>
                                        <p:tav tm="100000">
                                          <p:val>
                                            <p:strVal val="#ppt_x"/>
                                          </p:val>
                                        </p:tav>
                                      </p:tavLst>
                                    </p:anim>
                                    <p:anim calcmode="lin" valueType="num">
                                      <p:cBhvr additive="base">
                                        <p:cTn id="14" dur="500" fill="hold"/>
                                        <p:tgtEl>
                                          <p:spTgt spid="3174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31750"/>
                                        </p:tgtEl>
                                        <p:attrNameLst>
                                          <p:attrName>style.visibility</p:attrName>
                                        </p:attrNameLst>
                                      </p:cBhvr>
                                      <p:to>
                                        <p:strVal val="visible"/>
                                      </p:to>
                                    </p:set>
                                    <p:anim calcmode="lin" valueType="num">
                                      <p:cBhvr additive="base">
                                        <p:cTn id="19" dur="500" fill="hold"/>
                                        <p:tgtEl>
                                          <p:spTgt spid="31750"/>
                                        </p:tgtEl>
                                        <p:attrNameLst>
                                          <p:attrName>ppt_x</p:attrName>
                                        </p:attrNameLst>
                                      </p:cBhvr>
                                      <p:tavLst>
                                        <p:tav tm="0">
                                          <p:val>
                                            <p:strVal val="0-#ppt_w/2"/>
                                          </p:val>
                                        </p:tav>
                                        <p:tav tm="100000">
                                          <p:val>
                                            <p:strVal val="#ppt_x"/>
                                          </p:val>
                                        </p:tav>
                                      </p:tavLst>
                                    </p:anim>
                                    <p:anim calcmode="lin" valueType="num">
                                      <p:cBhvr additive="base">
                                        <p:cTn id="20" dur="500" fill="hold"/>
                                        <p:tgtEl>
                                          <p:spTgt spid="3175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31751"/>
                                        </p:tgtEl>
                                        <p:attrNameLst>
                                          <p:attrName>style.visibility</p:attrName>
                                        </p:attrNameLst>
                                      </p:cBhvr>
                                      <p:to>
                                        <p:strVal val="visible"/>
                                      </p:to>
                                    </p:set>
                                    <p:anim calcmode="lin" valueType="num">
                                      <p:cBhvr additive="base">
                                        <p:cTn id="25" dur="500" fill="hold"/>
                                        <p:tgtEl>
                                          <p:spTgt spid="31751"/>
                                        </p:tgtEl>
                                        <p:attrNameLst>
                                          <p:attrName>ppt_x</p:attrName>
                                        </p:attrNameLst>
                                      </p:cBhvr>
                                      <p:tavLst>
                                        <p:tav tm="0">
                                          <p:val>
                                            <p:strVal val="1+#ppt_w/2"/>
                                          </p:val>
                                        </p:tav>
                                        <p:tav tm="100000">
                                          <p:val>
                                            <p:strVal val="#ppt_x"/>
                                          </p:val>
                                        </p:tav>
                                      </p:tavLst>
                                    </p:anim>
                                    <p:anim calcmode="lin" valueType="num">
                                      <p:cBhvr additive="base">
                                        <p:cTn id="26" dur="500" fill="hold"/>
                                        <p:tgtEl>
                                          <p:spTgt spid="317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411</TotalTime>
  <Words>1358</Words>
  <Application>Microsoft Office PowerPoint</Application>
  <PresentationFormat>Widescreen</PresentationFormat>
  <Paragraphs>178</Paragraphs>
  <Slides>31</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31</vt:i4>
      </vt:variant>
    </vt:vector>
  </HeadingPairs>
  <TitlesOfParts>
    <vt:vector size="41" baseType="lpstr">
      <vt:lpstr>AGaramond</vt:lpstr>
      <vt:lpstr>Arial</vt:lpstr>
      <vt:lpstr>Book Antiqua</vt:lpstr>
      <vt:lpstr>Calibri</vt:lpstr>
      <vt:lpstr>Calibri Light</vt:lpstr>
      <vt:lpstr>Times New Roman</vt:lpstr>
      <vt:lpstr>Wingdings</vt:lpstr>
      <vt:lpstr>Office Theme</vt:lpstr>
      <vt:lpstr>Photo Editor Photo</vt:lpstr>
      <vt:lpstr>Slide</vt:lpstr>
      <vt:lpstr>PowerPoint Presentation</vt:lpstr>
      <vt:lpstr>PowerPoint Presentation</vt:lpstr>
      <vt:lpstr>Specific learning Objectives </vt:lpstr>
      <vt:lpstr>Table of Content </vt:lpstr>
      <vt:lpstr>PowerPoint Presentation</vt:lpstr>
      <vt:lpstr>PowerPoint Presentation</vt:lpstr>
      <vt:lpstr>PowerPoint Presentation</vt:lpstr>
      <vt:lpstr>Maxillary and Mandibular Edentulous Foundations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HOME MESSEGE </vt:lpstr>
      <vt:lpstr>REFERENCES   </vt:lpstr>
      <vt:lpstr>Question &amp; Answer Session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Hp</cp:lastModifiedBy>
  <cp:revision>28</cp:revision>
  <dcterms:created xsi:type="dcterms:W3CDTF">2022-05-23T05:15:21Z</dcterms:created>
  <dcterms:modified xsi:type="dcterms:W3CDTF">2023-03-05T19:13:18Z</dcterms:modified>
</cp:coreProperties>
</file>